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9" r:id="rId3"/>
    <p:sldId id="278" r:id="rId4"/>
    <p:sldId id="336" r:id="rId5"/>
    <p:sldId id="268" r:id="rId6"/>
    <p:sldId id="326" r:id="rId7"/>
    <p:sldId id="329" r:id="rId8"/>
    <p:sldId id="328" r:id="rId9"/>
    <p:sldId id="327" r:id="rId10"/>
    <p:sldId id="330" r:id="rId11"/>
    <p:sldId id="293" r:id="rId12"/>
    <p:sldId id="313" r:id="rId13"/>
    <p:sldId id="340" r:id="rId14"/>
    <p:sldId id="302" r:id="rId15"/>
    <p:sldId id="303" r:id="rId16"/>
    <p:sldId id="305" r:id="rId17"/>
    <p:sldId id="314" r:id="rId18"/>
    <p:sldId id="347" r:id="rId19"/>
    <p:sldId id="346" r:id="rId20"/>
    <p:sldId id="316" r:id="rId21"/>
    <p:sldId id="343" r:id="rId22"/>
    <p:sldId id="348" r:id="rId23"/>
    <p:sldId id="317" r:id="rId24"/>
    <p:sldId id="356" r:id="rId25"/>
    <p:sldId id="280" r:id="rId26"/>
    <p:sldId id="319" r:id="rId27"/>
    <p:sldId id="291" r:id="rId28"/>
    <p:sldId id="285" r:id="rId29"/>
    <p:sldId id="352" r:id="rId30"/>
    <p:sldId id="318" r:id="rId31"/>
    <p:sldId id="349" r:id="rId32"/>
    <p:sldId id="282" r:id="rId33"/>
    <p:sldId id="306" r:id="rId34"/>
    <p:sldId id="337" r:id="rId35"/>
    <p:sldId id="321" r:id="rId36"/>
    <p:sldId id="335" r:id="rId37"/>
    <p:sldId id="338" r:id="rId38"/>
    <p:sldId id="323" r:id="rId39"/>
    <p:sldId id="300" r:id="rId40"/>
    <p:sldId id="339" r:id="rId41"/>
    <p:sldId id="350" r:id="rId42"/>
    <p:sldId id="324" r:id="rId43"/>
    <p:sldId id="353" r:id="rId44"/>
    <p:sldId id="354" r:id="rId45"/>
    <p:sldId id="283" r:id="rId46"/>
    <p:sldId id="295" r:id="rId47"/>
    <p:sldId id="357" r:id="rId48"/>
    <p:sldId id="296" r:id="rId49"/>
    <p:sldId id="351" r:id="rId50"/>
    <p:sldId id="284" r:id="rId51"/>
    <p:sldId id="297" r:id="rId52"/>
    <p:sldId id="308" r:id="rId53"/>
    <p:sldId id="355" r:id="rId54"/>
    <p:sldId id="309" r:id="rId55"/>
    <p:sldId id="358" r:id="rId56"/>
    <p:sldId id="345" r:id="rId57"/>
    <p:sldId id="310" r:id="rId58"/>
    <p:sldId id="334" r:id="rId59"/>
    <p:sldId id="359" r:id="rId60"/>
    <p:sldId id="325" r:id="rId61"/>
    <p:sldId id="360" r:id="rId62"/>
    <p:sldId id="342" r:id="rId63"/>
    <p:sldId id="312" r:id="rId64"/>
    <p:sldId id="28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842" autoAdjust="0"/>
    <p:restoredTop sz="67595" autoAdjust="0"/>
  </p:normalViewPr>
  <p:slideViewPr>
    <p:cSldViewPr snapToGrid="0">
      <p:cViewPr varScale="1">
        <p:scale>
          <a:sx n="121" d="100"/>
          <a:sy n="121" d="100"/>
        </p:scale>
        <p:origin x="106" y="31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t.co/pLM5bqcb6e" TargetMode="External"/><Relationship Id="rId3" Type="http://schemas.openxmlformats.org/officeDocument/2006/relationships/hyperlink" Target="https://x.com/Rach_IC" TargetMode="External"/><Relationship Id="rId7" Type="http://schemas.openxmlformats.org/officeDocument/2006/relationships/hyperlink" Target="https://x.com/hashtag/HAVV?src=hashtag_click"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x.com/EIwatchdogs" TargetMode="External"/><Relationship Id="rId5" Type="http://schemas.openxmlformats.org/officeDocument/2006/relationships/hyperlink" Target="https://x.com/WallStreetApes" TargetMode="External"/><Relationship Id="rId10" Type="http://schemas.openxmlformats.org/officeDocument/2006/relationships/hyperlink" Target="https://t.co/oLVZohqpGw" TargetMode="External"/><Relationship Id="rId4" Type="http://schemas.openxmlformats.org/officeDocument/2006/relationships/hyperlink" Target="https://x.com/iVoteArizona" TargetMode="External"/><Relationship Id="rId9" Type="http://schemas.openxmlformats.org/officeDocument/2006/relationships/hyperlink" Target="https://x.com/EIWatchdog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x.com/VoterGa" TargetMode="External"/><Relationship Id="rId3" Type="http://schemas.openxmlformats.org/officeDocument/2006/relationships/hyperlink" Target="https://x.com/hashtag/HAVV?src=hashtag_click" TargetMode="External"/><Relationship Id="rId7" Type="http://schemas.openxmlformats.org/officeDocument/2006/relationships/hyperlink" Target="https://x.com/hashtag/gapol?src=hashtag_click" TargetMode="External"/><Relationship Id="rId12" Type="http://schemas.openxmlformats.org/officeDocument/2006/relationships/hyperlink" Target="https://x.com/VoteGA"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x.com/honestelections" TargetMode="External"/><Relationship Id="rId11" Type="http://schemas.openxmlformats.org/officeDocument/2006/relationships/hyperlink" Target="https://t.co/oLVZohqXw4" TargetMode="External"/><Relationship Id="rId5" Type="http://schemas.openxmlformats.org/officeDocument/2006/relationships/hyperlink" Target="https://x.com/EIwatchdogs" TargetMode="External"/><Relationship Id="rId10" Type="http://schemas.openxmlformats.org/officeDocument/2006/relationships/hyperlink" Target="https://x.com/RepMTG" TargetMode="External"/><Relationship Id="rId4" Type="http://schemas.openxmlformats.org/officeDocument/2006/relationships/hyperlink" Target="https://x.com/GaSecofState" TargetMode="External"/><Relationship Id="rId9" Type="http://schemas.openxmlformats.org/officeDocument/2006/relationships/hyperlink" Target="https://x.com/HonestElection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x.com/elonmusk" TargetMode="External"/><Relationship Id="rId3" Type="http://schemas.openxmlformats.org/officeDocument/2006/relationships/hyperlink" Target="https://x.com/hashtag/HAVV?src=hashtag_click" TargetMode="External"/><Relationship Id="rId7" Type="http://schemas.openxmlformats.org/officeDocument/2006/relationships/hyperlink" Target="https://x.com/WallStreetAp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x.com/EFFE4USA" TargetMode="External"/><Relationship Id="rId5" Type="http://schemas.openxmlformats.org/officeDocument/2006/relationships/hyperlink" Target="https://x.com/EIwatchdogs" TargetMode="External"/><Relationship Id="rId10" Type="http://schemas.openxmlformats.org/officeDocument/2006/relationships/hyperlink" Target="https://x.com/EarlGlynn/status/1820559366476755144" TargetMode="External"/><Relationship Id="rId4" Type="http://schemas.openxmlformats.org/officeDocument/2006/relationships/hyperlink" Target="https://x.com/md_sbe" TargetMode="External"/><Relationship Id="rId9" Type="http://schemas.openxmlformats.org/officeDocument/2006/relationships/hyperlink" Target="https://t.co/oLVZohqpG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x.com/PeterBernegger" TargetMode="External"/><Relationship Id="rId3" Type="http://schemas.openxmlformats.org/officeDocument/2006/relationships/hyperlink" Target="https://x.com/EIwatchdogs" TargetMode="External"/><Relationship Id="rId7" Type="http://schemas.openxmlformats.org/officeDocument/2006/relationships/hyperlink" Target="https://t.co/iQgwBvF3IZ"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x.com/hashtag/HAVV?src=hashtag_click" TargetMode="External"/><Relationship Id="rId5" Type="http://schemas.openxmlformats.org/officeDocument/2006/relationships/hyperlink" Target="https://t.co/8GRijM5WGm" TargetMode="External"/><Relationship Id="rId10" Type="http://schemas.openxmlformats.org/officeDocument/2006/relationships/hyperlink" Target="https://x.com/EarlGlynn/status/1820559366476755144" TargetMode="External"/><Relationship Id="rId4" Type="http://schemas.openxmlformats.org/officeDocument/2006/relationships/hyperlink" Target="https://x.com/mifairelections" TargetMode="External"/><Relationship Id="rId9" Type="http://schemas.openxmlformats.org/officeDocument/2006/relationships/hyperlink" Target="https://t.co/oLVZohqpGw"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x.com/gatewaypundit" TargetMode="External"/><Relationship Id="rId3" Type="http://schemas.openxmlformats.org/officeDocument/2006/relationships/hyperlink" Target="https://x.com/WallStreetApes" TargetMode="External"/><Relationship Id="rId7" Type="http://schemas.openxmlformats.org/officeDocument/2006/relationships/hyperlink" Target="https://x.com/EIWatchdog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x.com/EarlGlynn/status/1829569062575231225" TargetMode="External"/><Relationship Id="rId5" Type="http://schemas.openxmlformats.org/officeDocument/2006/relationships/hyperlink" Target="https://t.co/UwA0qh0HJf" TargetMode="External"/><Relationship Id="rId10" Type="http://schemas.openxmlformats.org/officeDocument/2006/relationships/hyperlink" Target="https://x.com/EarlGlynn/status/1826000524719612414" TargetMode="External"/><Relationship Id="rId4" Type="http://schemas.openxmlformats.org/officeDocument/2006/relationships/hyperlink" Target="https://x.com/EIwatchdogs" TargetMode="External"/><Relationship Id="rId9" Type="http://schemas.openxmlformats.org/officeDocument/2006/relationships/hyperlink" Target="https://t.co/oLVZohqpGw"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t.co/oLVZohqXw4" TargetMode="External"/><Relationship Id="rId3" Type="http://schemas.openxmlformats.org/officeDocument/2006/relationships/hyperlink" Target="https://x.com/NVSOS" TargetMode="External"/><Relationship Id="rId7" Type="http://schemas.openxmlformats.org/officeDocument/2006/relationships/hyperlink" Target="https://x.com/hashtag/HAVV?src=hashtag_click"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x.com/PigpenProject" TargetMode="External"/><Relationship Id="rId5" Type="http://schemas.openxmlformats.org/officeDocument/2006/relationships/hyperlink" Target="https://x.com/ChuckMuth" TargetMode="External"/><Relationship Id="rId4" Type="http://schemas.openxmlformats.org/officeDocument/2006/relationships/hyperlink" Target="https://x.com/EIwatchdogs" TargetMode="External"/><Relationship Id="rId9" Type="http://schemas.openxmlformats.org/officeDocument/2006/relationships/hyperlink" Target="https://x.com/EarlGlynn/status/1823022838883778742"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x.com/EIwatchdog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x.com/TrueTheVote" TargetMode="External"/><Relationship Id="rId4" Type="http://schemas.openxmlformats.org/officeDocument/2006/relationships/hyperlink" Target="https://x.com/hashtag/OnlyCitizensVote?src=hashtag_click"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x.com/WallStreetApes"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x.com/EIwatchdog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x.com/WallStreetApe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x.com/EIwatchdog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2025-02-04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https://x.com/EarlGlynn/status/1886861046989705428</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Social Security finally updated Help America Vote Verification #HAVV data since Oct. 2024.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70C0"/>
                </a:solidFill>
              </a:rPr>
              <a:t>Total #HAVV transactions in Arizona </a:t>
            </a:r>
            <a:r>
              <a:rPr lang="en-US"/>
              <a:t>set all-time record highs of 100,000+ in Arizona for three weeks in Oct. 2024.  The nonmatch rate for the week ending Oct 26 was nearly 50%.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@IVoteArizona @AZSecretary </a:t>
            </a:r>
            <a:r>
              <a:rPr lang="en-US" b="0" i="0" u="none" strike="noStrike">
                <a:solidFill>
                  <a:srgbClr val="1D9BF0"/>
                </a:solidFill>
                <a:effectLst/>
                <a:latin typeface="TwitterChirp"/>
              </a:rPr>
              <a:t>@EIWatchdogs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2024-11-01</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https://x.com/EarlGlynn/status/1852378677922676853</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Help America Vote Verification data not updated by Social Security Administration this week.  Congress and state legislatures need to force more transparency about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70C0"/>
                </a:solidFill>
              </a:rPr>
              <a:t>Total #HAVV transactions in Arizona </a:t>
            </a:r>
            <a:r>
              <a:rPr lang="en-US"/>
              <a:t>set all-time record high in Arizona in four of the last six weeks for week ending Oct. 19.   Why did the transaction nonmatch rate spike at nearly 32% that week?</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@IVoteArizona @AZSecretary </a:t>
            </a:r>
            <a:r>
              <a:rPr lang="en-US" b="0" i="0" u="none" strike="noStrike">
                <a:solidFill>
                  <a:srgbClr val="1D9BF0"/>
                </a:solidFill>
                <a:effectLst/>
                <a:latin typeface="TwitterChirp"/>
              </a:rPr>
              <a:t>@EIWatchdogs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a:solidFill>
                <a:srgbClr val="1D9BF0"/>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t>Arizona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https://x.com/EarlGlynn/status/1844442106686849513</a:t>
            </a:r>
            <a:endParaRPr lang="pt-BR"/>
          </a:p>
          <a:p>
            <a:r>
              <a:rPr lang="en-US"/>
              <a:t>Help American Vote Verification (#HAVV) </a:t>
            </a:r>
            <a:r>
              <a:rPr lang="en-US" b="1">
                <a:solidFill>
                  <a:srgbClr val="0070C0"/>
                </a:solidFill>
              </a:rPr>
              <a:t>total transactions </a:t>
            </a:r>
            <a:r>
              <a:rPr lang="en-US"/>
              <a:t>set all-time record high in Arizona  for third time in last four weeks for week ending Oct. 5. </a:t>
            </a:r>
            <a:r>
              <a:rPr lang="pt-BR"/>
              <a:t>@IVoteArizona @AZSecretary</a:t>
            </a:r>
            <a:endParaRPr lang="en-US"/>
          </a:p>
          <a:p>
            <a:endParaRPr lang="en-US"/>
          </a:p>
          <a:p>
            <a:r>
              <a:rPr lang="en-US" err="1"/>
              <a:t>HAVV</a:t>
            </a:r>
            <a:r>
              <a:rPr lang="en-US"/>
              <a:t> data online https://www.ssa.gov/open/havv/.  </a:t>
            </a:r>
          </a:p>
          <a:p>
            <a:endParaRPr lang="en-US"/>
          </a:p>
          <a:p>
            <a:r>
              <a:rPr lang="en-US"/>
              <a:t>Why have transactions in Arizona been trending upward since early 2023?</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Arizona is a member of ERIC:  https://ericstates.org/about/</a:t>
            </a:r>
          </a:p>
          <a:p>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https://x.com/EarlGlynn/status/1839420283536723988</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Help America Voter Verification (#HAVV) data released by Social Security </a:t>
            </a:r>
            <a:r>
              <a:rPr lang="en-US" b="0" i="0">
                <a:solidFill>
                  <a:srgbClr val="0F1419"/>
                </a:solidFill>
                <a:effectLst/>
                <a:latin typeface="TwitterChirp"/>
              </a:rPr>
              <a:t>Administration</a:t>
            </a:r>
            <a:r>
              <a:rPr lang="pt-BR"/>
              <a:t> for week ending Sept. 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Arizona for </a:t>
            </a:r>
            <a:r>
              <a:rPr lang="en-US" b="1"/>
              <a:t>second consecutive week </a:t>
            </a:r>
            <a:r>
              <a:rPr lang="en-US" err="1"/>
              <a:t>HAVV</a:t>
            </a:r>
            <a:r>
              <a:rPr lang="en-US"/>
              <a:t> </a:t>
            </a:r>
            <a:r>
              <a:rPr lang="en-US" b="1">
                <a:solidFill>
                  <a:srgbClr val="0070C0"/>
                </a:solidFill>
              </a:rPr>
              <a:t>total transactions </a:t>
            </a:r>
            <a:r>
              <a:rPr lang="en-US"/>
              <a:t>set all-time record high. </a:t>
            </a:r>
            <a:br>
              <a:rPr lang="en-US"/>
            </a:br>
            <a:r>
              <a:rPr lang="en-US"/>
              <a:t>@RealAmVoice </a:t>
            </a:r>
            <a:r>
              <a:rPr lang="en-US" b="0" i="0" u="none" strike="noStrike">
                <a:solidFill>
                  <a:srgbClr val="1D9BF0"/>
                </a:solidFill>
                <a:effectLst/>
                <a:latin typeface="TwitterChirp"/>
                <a:hlinkClick r:id="rId3"/>
              </a:rPr>
              <a:t>@Rach_IC</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@iVoteArizona</a:t>
            </a:r>
            <a:r>
              <a:rPr lang="en-US" b="0" i="0" u="none" strike="noStrike">
                <a:solidFill>
                  <a:srgbClr val="1D9BF0"/>
                </a:solidFill>
                <a:effectLst/>
                <a:latin typeface="TwitterChirp"/>
              </a:rPr>
              <a:t>  @EIWatchdogs</a:t>
            </a:r>
          </a:p>
          <a:p>
            <a:pPr algn="l"/>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https://x.com/EarlGlynn/status/1836817041946181789</a:t>
            </a:r>
          </a:p>
          <a:p>
            <a:pPr algn="l"/>
            <a:r>
              <a:rPr lang="en-US" b="0" i="0" u="none" strike="noStrike">
                <a:solidFill>
                  <a:srgbClr val="0F1419"/>
                </a:solidFill>
                <a:effectLst/>
                <a:latin typeface="TwitterChirp"/>
              </a:rPr>
              <a:t>The Arizona 2024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transactions to date (2024-08-31) are 1,366,942, which is already higher than their 2023 total 909,380. </a:t>
            </a:r>
            <a:r>
              <a:rPr lang="en-US" b="0" i="0" u="none" strike="noStrike">
                <a:solidFill>
                  <a:srgbClr val="1D9BF0"/>
                </a:solidFill>
                <a:effectLst/>
                <a:latin typeface="TwitterChirp"/>
                <a:hlinkClick r:id="rId5"/>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@Eiwatchdogs</a:t>
            </a:r>
            <a:r>
              <a:rPr lang="en-US" b="0" i="0" u="none" strike="noStrike">
                <a:solidFill>
                  <a:srgbClr val="1D9BF0"/>
                </a:solidFill>
                <a:effectLst/>
                <a:latin typeface="TwitterChirp"/>
              </a:rPr>
              <a:t> </a:t>
            </a: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are Arizona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weekly transactions erratic but trending upward in 2023-2024?</a:t>
            </a: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2024-09-10  https://x.com/EarlGlynn/status/1833597105879060976 </a:t>
            </a: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Data for week ending Sept. 14. </a:t>
            </a:r>
            <a:r>
              <a:rPr lang="en-US" b="0" i="0" u="none" strike="noStrike">
                <a:solidFill>
                  <a:srgbClr val="1D9BF0"/>
                </a:solidFill>
                <a:effectLst/>
                <a:latin typeface="inherit"/>
                <a:hlinkClick r:id="rId8"/>
              </a:rPr>
              <a:t>https://</a:t>
            </a:r>
            <a:r>
              <a:rPr lang="en-US" b="0" i="0" u="none" strike="noStrike">
                <a:solidFill>
                  <a:srgbClr val="1D9BF0"/>
                </a:solidFill>
                <a:effectLst/>
                <a:latin typeface="TwitterChirp"/>
                <a:hlinkClick r:id="rId8"/>
              </a:rPr>
              <a:t>ssa.gov/open/havv/</a:t>
            </a:r>
            <a:r>
              <a:rPr lang="en-US" b="0" i="0" u="none" strike="noStrike">
                <a:solidFill>
                  <a:srgbClr val="0F1419"/>
                </a:solidFill>
                <a:effectLst/>
                <a:latin typeface="TwitterChirp"/>
              </a:rPr>
              <a:t> Arizona set </a:t>
            </a:r>
            <a:r>
              <a:rPr lang="en-US" b="1" i="0" u="none" strike="noStrike">
                <a:solidFill>
                  <a:srgbClr val="0F1419"/>
                </a:solidFill>
                <a:effectLst/>
                <a:latin typeface="TwitterChirp"/>
              </a:rPr>
              <a:t>all-time record high</a:t>
            </a:r>
            <a:r>
              <a:rPr lang="en-US" b="0" i="0" u="none" strike="noStrike">
                <a:solidFill>
                  <a:srgbClr val="0F1419"/>
                </a:solidFill>
                <a:effectLst/>
                <a:latin typeface="TwitterChirp"/>
              </a:rPr>
              <a:t> for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transactions with 85,316. About 16.5% did not match Social Security records. </a:t>
            </a:r>
            <a:r>
              <a:rPr lang="en-US" b="0" i="0" u="none" strike="noStrike">
                <a:solidFill>
                  <a:srgbClr val="1D9BF0"/>
                </a:solidFill>
                <a:effectLst/>
                <a:latin typeface="TwitterChirp"/>
                <a:hlinkClick r:id="rId9"/>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3"/>
              </a:rPr>
              <a:t>@Rach_IC</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@iVoteArizona</a:t>
            </a:r>
            <a:endParaRPr lang="en-US" b="0" i="0" u="none" strike="noStrike">
              <a:solidFill>
                <a:srgbClr val="1D9BF0"/>
              </a:solidFill>
              <a:effectLst/>
              <a:latin typeface="TwitterChirp"/>
            </a:endParaRPr>
          </a:p>
          <a:p>
            <a:pPr algn="l"/>
            <a:endParaRPr lang="en-US" b="0" i="0" u="none" strike="noStrike">
              <a:solidFill>
                <a:srgbClr val="1D9BF0"/>
              </a:solidFill>
              <a:effectLst/>
              <a:latin typeface="TwitterChirp"/>
            </a:endParaRPr>
          </a:p>
          <a:p>
            <a:pPr algn="l"/>
            <a:r>
              <a:rPr lang="en-US" b="0" i="0" u="none" strike="noStrike">
                <a:solidFill>
                  <a:srgbClr val="1D9BF0"/>
                </a:solidFill>
                <a:effectLst/>
                <a:latin typeface="TwitterChirp"/>
              </a:rPr>
              <a:t>2024-08-20  </a:t>
            </a:r>
            <a:r>
              <a:rPr lang="en-US" b="0" i="0">
                <a:solidFill>
                  <a:srgbClr val="000000"/>
                </a:solidFill>
                <a:effectLst/>
                <a:latin typeface="Times New Roman" panose="02020603050405020304" pitchFamily="18" charset="0"/>
              </a:rPr>
              <a:t>https://x.com/EarlGlynn/status/1826001627511222486</a:t>
            </a:r>
            <a:endParaRPr lang="en-US" b="0" i="0" u="none" strike="noStrike">
              <a:solidFill>
                <a:srgbClr val="1D9BF0"/>
              </a:solidFill>
              <a:effectLst/>
              <a:latin typeface="TwitterChirp"/>
            </a:endParaRPr>
          </a:p>
          <a:p>
            <a:pPr algn="l"/>
            <a:r>
              <a:rPr lang="en-US" b="0" i="0" u="none" strike="noStrike">
                <a:solidFill>
                  <a:srgbClr val="0F1419"/>
                </a:solidFill>
                <a:effectLst/>
                <a:latin typeface="TwitterChirp"/>
              </a:rPr>
              <a:t>Help America Vote Verification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Mystery #4: </a:t>
            </a:r>
            <a:r>
              <a:rPr lang="en-US" b="1" i="0" u="none" strike="noStrike">
                <a:solidFill>
                  <a:srgbClr val="0F1419"/>
                </a:solidFill>
                <a:effectLst/>
                <a:latin typeface="TwitterChirp"/>
              </a:rPr>
              <a:t>Arizona </a:t>
            </a:r>
          </a:p>
          <a:p>
            <a:pPr algn="l"/>
            <a:endParaRPr lang="en-US" b="1" i="0" u="none" strike="noStrike">
              <a:solidFill>
                <a:srgbClr val="0F1419"/>
              </a:solidFill>
              <a:effectLst/>
              <a:latin typeface="TwitterChirp"/>
            </a:endParaRPr>
          </a:p>
          <a:p>
            <a:pPr algn="l"/>
            <a:r>
              <a:rPr lang="en-US" b="0" i="0" u="none" strike="noStrike">
                <a:solidFill>
                  <a:srgbClr val="0F1419"/>
                </a:solidFill>
                <a:effectLst/>
                <a:latin typeface="TwitterChirp"/>
              </a:rPr>
              <a:t>Why are </a:t>
            </a:r>
            <a:r>
              <a:rPr lang="en-US" b="1" i="0" u="none" strike="noStrike" err="1">
                <a:solidFill>
                  <a:srgbClr val="0F1419"/>
                </a:solidFill>
                <a:effectLst/>
                <a:latin typeface="TwitterChirp"/>
              </a:rPr>
              <a:t>HAVV</a:t>
            </a:r>
            <a:r>
              <a:rPr lang="en-US" b="1" i="0" u="none" strike="noStrike">
                <a:solidFill>
                  <a:srgbClr val="0F1419"/>
                </a:solidFill>
                <a:effectLst/>
                <a:latin typeface="TwitterChirp"/>
              </a:rPr>
              <a:t> total transactions erratic</a:t>
            </a:r>
            <a:r>
              <a:rPr lang="en-US" b="0" i="0" u="none" strike="noStrike">
                <a:solidFill>
                  <a:srgbClr val="0F1419"/>
                </a:solidFill>
                <a:effectLst/>
                <a:latin typeface="TwitterChirp"/>
              </a:rPr>
              <a:t> but trending upward in 2023-2024 in AZ?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AZ has some </a:t>
            </a:r>
            <a:r>
              <a:rPr lang="en-US" b="1" i="0" u="none" strike="noStrike">
                <a:solidFill>
                  <a:srgbClr val="0F1419"/>
                </a:solidFill>
                <a:effectLst/>
                <a:latin typeface="TwitterChirp"/>
              </a:rPr>
              <a:t>large swings in nonmatching rates</a:t>
            </a:r>
            <a:r>
              <a:rPr lang="en-US" b="0" i="0" u="none" strike="noStrike">
                <a:solidFill>
                  <a:srgbClr val="0F1419"/>
                </a:solidFill>
                <a:effectLst/>
                <a:latin typeface="TwitterChirp"/>
              </a:rPr>
              <a:t> since mid-2022. Sometimes lower in late 2023 than 2022, but steadily increasing.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Social Security’s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seems to be designed so problems cannot be traced to their source.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watchdoglab.substack.com/p/questions-ab</a:t>
            </a:r>
            <a:r>
              <a:rPr lang="en-US" b="0" i="0" u="none" strike="noStrike">
                <a:solidFill>
                  <a:srgbClr val="1D9BF0"/>
                </a:solidFill>
                <a:effectLst/>
                <a:latin typeface="inherit"/>
                <a:hlinkClick r:id="rId10"/>
              </a:rPr>
              <a:t>out-help-</a:t>
            </a:r>
            <a:r>
              <a:rPr lang="en-US" b="0" i="0" u="none" strike="noStrike" err="1">
                <a:solidFill>
                  <a:srgbClr val="1D9BF0"/>
                </a:solidFill>
                <a:effectLst/>
                <a:latin typeface="inherit"/>
                <a:hlinkClick r:id="rId10"/>
              </a:rPr>
              <a:t>america</a:t>
            </a:r>
            <a:r>
              <a:rPr lang="en-US" b="0" i="0" u="none" strike="noStrike">
                <a:solidFill>
                  <a:srgbClr val="1D9BF0"/>
                </a:solidFill>
                <a:effectLst/>
                <a:latin typeface="inherit"/>
                <a:hlinkClick r:id="rId10"/>
              </a:rPr>
              <a:t>-vote</a:t>
            </a:r>
            <a:r>
              <a:rPr lang="en-US" b="0" i="0" u="none" strike="noStrike">
                <a:solidFill>
                  <a:srgbClr val="1D9BF0"/>
                </a:solidFill>
                <a:effectLst/>
                <a:latin typeface="TwitterChirp"/>
                <a:hlinkClick r:id="rId10"/>
              </a:rPr>
              <a:t>…</a:t>
            </a:r>
            <a:endParaRPr lang="en-US" b="0" i="0" u="none" strike="noStrike">
              <a:solidFill>
                <a:srgbClr val="0F1419"/>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a:p>
            <a:r>
              <a:rPr lang="en-US"/>
              <a:t>Joined ERIC:  https://electionacademy.lib.umn.edu/2018/01/02/arizona-becomes-latest-state-to-join-eric/</a:t>
            </a:r>
          </a:p>
          <a:p>
            <a:endParaRPr lang="en-US"/>
          </a:p>
          <a:p>
            <a:pPr algn="l"/>
            <a:r>
              <a:rPr lang="en-US" b="0" i="0" u="none" strike="noStrike">
                <a:solidFill>
                  <a:srgbClr val="0F1419"/>
                </a:solidFill>
                <a:effectLst/>
                <a:latin typeface="TwitterChirp"/>
              </a:rPr>
              <a:t>The Arizona  2024 </a:t>
            </a:r>
            <a:r>
              <a:rPr lang="en-US" b="0" i="0" u="none" strike="noStrike" err="1">
                <a:solidFill>
                  <a:srgbClr val="0F1419"/>
                </a:solidFill>
                <a:effectLst/>
                <a:latin typeface="TwitterChirp"/>
              </a:rPr>
              <a:t>HAVV</a:t>
            </a:r>
            <a:r>
              <a:rPr lang="en-US" b="0" i="0" u="none" strike="noStrike">
                <a:solidFill>
                  <a:srgbClr val="0F1419"/>
                </a:solidFill>
                <a:effectLst/>
                <a:latin typeface="TwitterChirp"/>
              </a:rPr>
              <a:t> transactions to date (2024-08-31) are 1,366,942, which is already higher than their 2023 total 909,380. </a:t>
            </a:r>
            <a:r>
              <a:rPr lang="en-US" b="0" i="0" u="none" strike="noStrike">
                <a:solidFill>
                  <a:srgbClr val="1D9BF0"/>
                </a:solidFill>
                <a:effectLst/>
                <a:latin typeface="TwitterChirp"/>
                <a:hlinkClick r:id="rId5"/>
              </a:rPr>
              <a:t>@WallStreetApes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6"/>
              </a:rPr>
              <a:t>@EIwatchdogs</a:t>
            </a:r>
            <a:endParaRPr lang="en-US" b="0" i="0" u="none" strike="noStrike">
              <a:solidFill>
                <a:srgbClr val="0F1419"/>
              </a:solidFill>
              <a:effectLst/>
              <a:latin typeface="TwitterChirp"/>
            </a:endParaRP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244567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 Implemented  2018, https://www.ncsl.org/elections-and-campaigns/automatic-voter-registration</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2017,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2024-09-21  https://x.com/EarlGlynn/status/1837578130493771881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Voter registrations through the DMV are “checked” via the Help America Vote Verification (#HAVV) system.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For the week ending Sept. 14, Colorado set its highest HAVV weekly transaction rate since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Since 2022 about 35% of Colorado’s HAVV transactions do not match any Social Security records.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solidFill>
                  <a:srgbClr val="363737"/>
                </a:solidFill>
                <a:highlight>
                  <a:srgbClr val="FFFFFF"/>
                </a:highlight>
                <a:latin typeface="Spectral"/>
              </a:rPr>
              <a:t>Before 2022 Colorado’s HAVV reporting was not weekly, with sporadic and often monthly reports.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Colorado is a member </a:t>
            </a:r>
            <a:r>
              <a:rPr lang="en-US" b="0">
                <a:solidFill>
                  <a:srgbClr val="363737"/>
                </a:solidFill>
                <a:highlight>
                  <a:srgbClr val="FFFFFF"/>
                </a:highlight>
                <a:latin typeface="Spectral"/>
              </a:rPr>
              <a:t>of </a:t>
            </a:r>
            <a:r>
              <a:rPr lang="en-US" sz="1200" b="0"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 (@ERICstates_info).</a:t>
            </a:r>
            <a:endParaRPr lang="pt-BR" b="0"/>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2016,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2023, https://www.ncsl.org/elections-and-campaigns/automatic-voter-registration</a:t>
            </a:r>
          </a:p>
          <a:p>
            <a:pPr algn="l"/>
            <a:r>
              <a:rPr lang="en-US" b="0" i="0">
                <a:solidFill>
                  <a:srgbClr val="363737"/>
                </a:solidFill>
                <a:effectLst/>
                <a:highlight>
                  <a:srgbClr val="FFFFFF"/>
                </a:highlight>
                <a:latin typeface="Spectral"/>
              </a:rPr>
              <a:t>Not very active</a:t>
            </a:r>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390714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63737"/>
                </a:solidFill>
                <a:effectLst/>
                <a:highlight>
                  <a:srgbClr val="FFFFFF"/>
                </a:highlight>
                <a:latin typeface="Spectral"/>
              </a:rPr>
              <a:t>Not </a:t>
            </a:r>
            <a:r>
              <a:rPr lang="pt-BR"/>
              <a:t>Automatic Voter Registration, Implemented 2018, https://www.ncsl.org/elections-and-campaigns/automatic-voter-registration</a:t>
            </a:r>
          </a:p>
          <a:p>
            <a:pPr algn="l"/>
            <a:r>
              <a:rPr lang="en-US" b="0" i="0">
                <a:solidFill>
                  <a:srgbClr val="363737"/>
                </a:solidFill>
                <a:effectLst/>
                <a:highlight>
                  <a:srgbClr val="FFFFFF"/>
                </a:highlight>
                <a:latin typeface="Spectral"/>
              </a:rPr>
              <a:t>active</a:t>
            </a:r>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148284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20</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Georgia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2016,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2024-10-10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https://x.com/EarlGlynn/status/1844444128580350366</a:t>
            </a:r>
          </a:p>
          <a:p>
            <a:pPr algn="l"/>
            <a:r>
              <a:rPr lang="en-US"/>
              <a:t>In Georgia for </a:t>
            </a:r>
            <a:r>
              <a:rPr lang="en-US" b="1"/>
              <a:t>sixth consecutive week </a:t>
            </a:r>
            <a:r>
              <a:rPr lang="en-US"/>
              <a:t>the HAVV transaction mismatch rate with Social Security records has been 70% or higher. </a:t>
            </a:r>
            <a:r>
              <a:rPr lang="en-US" b="0" i="0" u="none" strike="noStrike">
                <a:solidFill>
                  <a:srgbClr val="1D9BF0"/>
                </a:solidFill>
                <a:effectLst/>
                <a:latin typeface="TwitterChirp"/>
              </a:rPr>
              <a:t>@EIWatchdogs @GaSecofState</a:t>
            </a:r>
            <a:endParaRPr lang="en-US"/>
          </a:p>
          <a:p>
            <a:pPr algn="l"/>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F1419"/>
                </a:solidFill>
                <a:effectLst/>
                <a:latin typeface="TwitterChirp"/>
              </a:rPr>
              <a:t>New HAVV data for Oct 5 online </a:t>
            </a:r>
            <a:r>
              <a:rPr lang="en-US"/>
              <a:t>https://www.ssa.gov/open/havv/.  </a:t>
            </a:r>
          </a:p>
          <a:p>
            <a:pPr algn="l"/>
            <a:endParaRPr lang="en-US"/>
          </a:p>
          <a:p>
            <a:pPr algn="l"/>
            <a:r>
              <a:rPr lang="en-US"/>
              <a:t>For all of 2024 nearly half of transactions have not matched.</a:t>
            </a:r>
            <a:endParaRPr lang="en-US" b="1">
              <a:solidFill>
                <a:srgbClr val="002060"/>
              </a:solidFill>
              <a:highlight>
                <a:srgbClr val="FFFFFF"/>
              </a:highlight>
              <a:latin typeface="Spectr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Georgia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https://x.com/EarlGlynn/status/1839427225356992619</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Help America Voter Verification (#HAVV)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Georgia for </a:t>
            </a:r>
            <a:r>
              <a:rPr lang="en-US" b="1"/>
              <a:t>fourth consecutive week </a:t>
            </a:r>
            <a:r>
              <a:rPr lang="en-US"/>
              <a:t>the HAVV transaction mismatch with Social Security records has been 70% or higher.  For all of 2024 nearly half of transactions have not matched.  @RealAmVoice </a:t>
            </a:r>
            <a:r>
              <a:rPr lang="en-US" b="0" i="0" u="none" strike="noStrike">
                <a:solidFill>
                  <a:srgbClr val="1D9BF0"/>
                </a:solidFill>
                <a:effectLst/>
                <a:latin typeface="TwitterChirp"/>
              </a:rPr>
              <a:t>@EIWatchdogs @VoterGA @GAballots</a:t>
            </a:r>
          </a:p>
          <a:p>
            <a:pPr algn="l"/>
            <a:endParaRPr lang="en-US" b="0" i="0" u="none" strike="noStrike">
              <a:solidFill>
                <a:srgbClr val="1D9BF0"/>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t>Georgia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https://x.com/EarlGlynn/status/1833912114324631606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Times New Roman" panose="02020603050405020304" pitchFamily="18" charset="0"/>
            </a:endParaRP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TwitterChirp"/>
                <a:hlinkClick r:id="rId4"/>
              </a:rPr>
              <a:t>@GaSecofState</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@HonestElections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 rate in Georgia hovering around 80% the last two weeks, and is about 46% for all of 2024?</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2024-09-05  </a:t>
            </a:r>
            <a:r>
              <a:rPr lang="en-US" b="0" i="0">
                <a:solidFill>
                  <a:srgbClr val="000000"/>
                </a:solidFill>
                <a:effectLst/>
                <a:latin typeface="Times New Roman" panose="02020603050405020304" pitchFamily="18" charset="0"/>
              </a:rPr>
              <a:t>https://x.com/EarlGlynn/status/1820559366476755144</a:t>
            </a: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0"/>
              </a:rPr>
              <a:t>@RepMTG</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Why is the nonmatch rate starting in late 2023 much higher than early 2023? What changed?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en-US" b="0" i="0" u="none" strike="noStrike">
              <a:solidFill>
                <a:srgbClr val="1D9BF0"/>
              </a:solidFill>
              <a:effectLst/>
              <a:latin typeface="inherit"/>
            </a:endParaRPr>
          </a:p>
          <a:p>
            <a:pPr algn="l"/>
            <a:endParaRPr lang="en-US" b="0" i="0" u="none" strike="noStrike">
              <a:solidFill>
                <a:srgbClr val="1D9BF0"/>
              </a:solidFill>
              <a:effectLst/>
              <a:latin typeface="inherit"/>
            </a:endParaRPr>
          </a:p>
          <a:p>
            <a:pPr algn="l"/>
            <a:r>
              <a:rPr lang="en-US" b="0" i="0" u="none" strike="noStrike">
                <a:solidFill>
                  <a:srgbClr val="1D9BF0"/>
                </a:solidFill>
                <a:effectLst/>
                <a:latin typeface="inherit"/>
              </a:rPr>
              <a:t>2024-09-08  </a:t>
            </a:r>
            <a:r>
              <a:rPr lang="en-US" b="0" i="0">
                <a:solidFill>
                  <a:srgbClr val="000000"/>
                </a:solidFill>
                <a:effectLst/>
                <a:latin typeface="Times New Roman" panose="02020603050405020304" pitchFamily="18" charset="0"/>
              </a:rPr>
              <a:t>https://x.com/EarlGlynn/status/1832855998354084293</a:t>
            </a:r>
            <a:endParaRPr lang="en-US" b="0" i="0" u="none" strike="noStrike">
              <a:solidFill>
                <a:srgbClr val="1D9BF0"/>
              </a:solidFill>
              <a:effectLst/>
              <a:latin typeface="inherit"/>
            </a:endParaRPr>
          </a:p>
          <a:p>
            <a:pPr algn="l"/>
            <a:r>
              <a:rPr lang="en-US" b="0" i="0" u="none" strike="noStrike">
                <a:solidFill>
                  <a:srgbClr val="0F1419"/>
                </a:solidFill>
                <a:effectLst/>
                <a:latin typeface="TwitterChirp"/>
              </a:rPr>
              <a:t>In the week ending Aug 31, Georgia's Help America Voter Verification (HAVV) nonmatch rate was 81.2% through DMV voter registrations. This was the 7th week in 2024 with over 50% nonmatches. </a:t>
            </a:r>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2"/>
              </a:rPr>
              <a:t>@VoteGA</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HAVV system designed so that it's not possible to see where the nonmatches are occurring?</a:t>
            </a:r>
            <a:endParaRPr lang="en-US" b="0" i="0" u="none" strike="noStrike">
              <a:solidFill>
                <a:srgbClr val="1D9BF0"/>
              </a:solidFill>
              <a:effectLst/>
              <a:latin typeface="inherit"/>
            </a:endParaRPr>
          </a:p>
          <a:p>
            <a:pPr algn="l"/>
            <a:endParaRPr lang="pt-BR"/>
          </a:p>
          <a:p>
            <a:pPr algn="l"/>
            <a:r>
              <a:rPr lang="pt-BR"/>
              <a:t>2024-09-05  </a:t>
            </a:r>
            <a:r>
              <a:rPr lang="en-US" b="0" i="0">
                <a:solidFill>
                  <a:srgbClr val="000000"/>
                </a:solidFill>
                <a:effectLst/>
                <a:latin typeface="Times New Roman" panose="02020603050405020304" pitchFamily="18" charset="0"/>
              </a:rPr>
              <a:t>https://x.com/EarlGlynn/status/1820559366476755144</a:t>
            </a:r>
            <a:endParaRPr lang="pt-BR" b="0" i="0">
              <a:solidFill>
                <a:srgbClr val="000000"/>
              </a:solidFill>
              <a:effectLst/>
              <a:latin typeface="Times New Roman" panose="02020603050405020304" pitchFamily="18" charset="0"/>
            </a:endParaRP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10"/>
              </a:rPr>
              <a:t>@RepMTG</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is the nonmatch rate starting in late 2023 much higher than early 2023? What changed? </a:t>
            </a:r>
          </a:p>
          <a:p>
            <a:pPr algn="l"/>
            <a:endParaRPr lang="en-US" b="0" i="0" u="none" strike="noStrike">
              <a:solidFill>
                <a:srgbClr val="0F1419"/>
              </a:solidFill>
              <a:effectLst/>
              <a:latin typeface="TwitterChirp"/>
            </a:endParaRPr>
          </a:p>
          <a:p>
            <a:pPr algn="l"/>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2024-08-18  </a:t>
            </a:r>
            <a:r>
              <a:rPr lang="en-US" b="0" i="0">
                <a:solidFill>
                  <a:srgbClr val="000000"/>
                </a:solidFill>
                <a:effectLst/>
                <a:latin typeface="Times New Roman" panose="02020603050405020304" pitchFamily="18" charset="0"/>
              </a:rPr>
              <a:t>https://x.com/EarlGlynn/status/1825196908643512792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F1419"/>
                </a:solidFill>
                <a:effectLst/>
                <a:latin typeface="TwitterChirp"/>
              </a:rPr>
              <a:t>Or how did 96% of transactions in Georgia non match in July 2019 with 9% matching deceased records?</a:t>
            </a:r>
            <a:endParaRPr lang="pt-BR"/>
          </a:p>
          <a:p>
            <a:endParaRPr lang="pt-BR"/>
          </a:p>
          <a:p>
            <a:r>
              <a:rPr lang="pt-BR"/>
              <a:t>2024-08-05 </a:t>
            </a:r>
            <a:r>
              <a:rPr lang="en-US" b="0" i="0">
                <a:solidFill>
                  <a:srgbClr val="000000"/>
                </a:solidFill>
                <a:effectLst/>
                <a:highlight>
                  <a:srgbClr val="FFFFFF"/>
                </a:highlight>
                <a:latin typeface="Times New Roman" panose="02020603050405020304" pitchFamily="18" charset="0"/>
              </a:rPr>
              <a:t>https://x.com/EarlGlynn/status/1820559366476755144  </a:t>
            </a:r>
          </a:p>
          <a:p>
            <a:endParaRPr lang="en-US" b="0" i="0">
              <a:solidFill>
                <a:srgbClr val="000000"/>
              </a:solidFill>
              <a:effectLst/>
              <a:highlight>
                <a:srgbClr val="FFFFFF"/>
              </a:highlight>
              <a:latin typeface="Times New Roman" panose="02020603050405020304" pitchFamily="18" charset="0"/>
            </a:endParaRPr>
          </a:p>
          <a:p>
            <a:pPr algn="l"/>
            <a:r>
              <a:rPr lang="en-US" b="0" i="0" u="none" strike="noStrike">
                <a:solidFill>
                  <a:srgbClr val="0F1419"/>
                </a:solidFill>
                <a:effectLst/>
                <a:latin typeface="TwitterChirp"/>
              </a:rPr>
              <a:t>Does anyone in Georgia understand Help America Vote Verification (HAVV) data? @EINwatchdogs </a:t>
            </a:r>
            <a:r>
              <a:rPr lang="en-US" b="0" i="0" u="none" strike="noStrike">
                <a:solidFill>
                  <a:srgbClr val="1D9BF0"/>
                </a:solidFill>
                <a:effectLst/>
                <a:latin typeface="TwitterChirp"/>
                <a:hlinkClick r:id="rId9"/>
              </a:rPr>
              <a:t>@HonestElections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7"/>
              </a:rPr>
              <a:t>#gapol</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8"/>
              </a:rPr>
              <a:t>@VoterGa</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10"/>
              </a:rPr>
              <a:t>@RepMTG</a:t>
            </a:r>
            <a:endParaRPr lang="en-US" b="0" i="0" u="none" strike="noStrike">
              <a:solidFill>
                <a:srgbClr val="0F1419"/>
              </a:solidFill>
              <a:effectLst/>
              <a:latin typeface="TwitterChirp"/>
            </a:endParaRPr>
          </a:p>
          <a:p>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a:t>
            </a:r>
            <a:r>
              <a:rPr lang="en-US" b="1" i="0" u="none" strike="noStrike">
                <a:solidFill>
                  <a:srgbClr val="0F1419"/>
                </a:solidFill>
                <a:effectLst/>
                <a:latin typeface="TwitterChirp"/>
              </a:rPr>
              <a:t>What happened in July 2019 in Georgia? </a:t>
            </a:r>
            <a:r>
              <a:rPr lang="en-US" b="0" i="0" u="none" strike="noStrike">
                <a:solidFill>
                  <a:srgbClr val="0F1419"/>
                </a:solidFill>
                <a:effectLst/>
                <a:latin typeface="TwitterChirp"/>
              </a:rPr>
              <a:t>The HAVV transaction rate spiked at 85,000 and 93,000 for two weeks. In the first of those weeks there was a 99% nonmatch rate and a 9% match with deceased rate. How can there be a 99% nonmatch on so many HAVV transactions? Why is the nonmatch rate starting in late 2023 much higher than early 2023? What changed? </a:t>
            </a:r>
            <a:r>
              <a:rPr lang="en-US" b="1" i="0" u="none" strike="noStrike">
                <a:solidFill>
                  <a:srgbClr val="0F1419"/>
                </a:solidFill>
                <a:effectLst/>
                <a:latin typeface="TwitterChirp"/>
              </a:rPr>
              <a:t>Questions about Help America Vote Verification data in many states.</a:t>
            </a:r>
            <a:r>
              <a:rPr lang="en-US" b="0" i="0" u="none" strike="noStrike">
                <a:solidFill>
                  <a:srgbClr val="0F1419"/>
                </a:solidFill>
                <a:effectLst/>
                <a:latin typeface="TwitterChirp"/>
              </a:rPr>
              <a:t> </a:t>
            </a:r>
            <a:r>
              <a:rPr lang="en-US" b="0" i="1" u="none" strike="noStrike">
                <a:solidFill>
                  <a:srgbClr val="0F1419"/>
                </a:solidFill>
                <a:effectLst/>
                <a:latin typeface="TwitterChirp"/>
              </a:rPr>
              <a:t>Why does the Social Security Administration often have difficulties verifying new voter registration applicants? Why do so many matches for new applications show deceased</a:t>
            </a:r>
            <a:r>
              <a:rPr lang="en-US" b="0" i="0" u="none" strike="noStrike">
                <a:solidFill>
                  <a:srgbClr val="0F1419"/>
                </a:solidFill>
                <a:effectLst/>
                <a:latin typeface="TwitterChirp"/>
              </a:rPr>
              <a:t> </a:t>
            </a:r>
            <a:r>
              <a:rPr lang="en-US" b="0" i="0" u="none" strike="noStrike">
                <a:solidFill>
                  <a:srgbClr val="1D9BF0"/>
                </a:solidFill>
                <a:effectLst/>
                <a:latin typeface="inherit"/>
                <a:hlinkClick r:id="rId11"/>
              </a:rPr>
              <a:t>https://</a:t>
            </a:r>
            <a:r>
              <a:rPr lang="en-US" b="0" i="0" u="none" strike="noStrike">
                <a:solidFill>
                  <a:srgbClr val="1D9BF0"/>
                </a:solidFill>
                <a:effectLst/>
                <a:latin typeface="TwitterChirp"/>
                <a:hlinkClick r:id="rId11"/>
              </a:rPr>
              <a:t>watchdoglab.substack.com/p/questions-ab</a:t>
            </a:r>
            <a:r>
              <a:rPr lang="en-US" b="0" i="0" u="none" strike="noStrike">
                <a:solidFill>
                  <a:srgbClr val="1D9BF0"/>
                </a:solidFill>
                <a:effectLst/>
                <a:latin typeface="inherit"/>
                <a:hlinkClick r:id="rId11"/>
              </a:rPr>
              <a:t>out-help-america-vote</a:t>
            </a:r>
            <a:endParaRPr lang="pt-BR"/>
          </a:p>
          <a:p>
            <a:endParaRPr lang="pt-BR"/>
          </a:p>
          <a:p>
            <a:r>
              <a:rPr lang="pt-BR"/>
              <a:t>C:\efgArchive\2020s\2024\R\HAVV\2024-07-13\States-Data\</a:t>
            </a:r>
          </a:p>
          <a:p>
            <a:r>
              <a:rPr lang="en-US"/>
              <a:t>Georgia-HAVV-through-2024-07-13.xlsx</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9295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2021, https://www.ncsl.org/elections-and-campaigns/automatic-voter-registration</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421260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2018, https://www.ncsl.org/elections-and-campaigns/automatic-voter-registration</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2024-10-10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https://x.com/EarlGlynn/status/1844445939056181734</a:t>
            </a:r>
            <a:endParaRPr lang="pt-BR"/>
          </a:p>
          <a:p>
            <a:pPr algn="l"/>
            <a:r>
              <a:rPr lang="en-US">
                <a:solidFill>
                  <a:srgbClr val="363737"/>
                </a:solidFill>
                <a:highlight>
                  <a:srgbClr val="FFFFFF"/>
                </a:highlight>
                <a:latin typeface="Spectral"/>
              </a:rPr>
              <a:t>New all-time record high weekly Help America Vote Verification (#HAVV) transactions for Indiana in the week ending Oct. 5. @EIWatchdogs </a:t>
            </a:r>
          </a:p>
          <a:p>
            <a:pPr algn="l"/>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HAVV data online https://www.ssa.gov/open/havv/.  </a:t>
            </a:r>
          </a:p>
          <a:p>
            <a:pPr algn="l"/>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https://x.com/EarlGlynn/status/1839434512331125216</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a:t>
            </a:r>
            <a:r>
              <a:rPr lang="pt-BR" b="1"/>
              <a:t>Help America Voter Verification </a:t>
            </a:r>
            <a:r>
              <a:rPr lang="pt-BR"/>
              <a:t>(#HAVV)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rtl="0"/>
            <a:r>
              <a:rPr lang="en-US" b="0" i="0">
                <a:solidFill>
                  <a:srgbClr val="0F1419"/>
                </a:solidFill>
                <a:effectLst/>
                <a:latin typeface="TwitterChirp"/>
              </a:rPr>
              <a:t>In this most recent week HAVV transactions were at the highest level since the 2016 election cycle.</a:t>
            </a:r>
          </a:p>
          <a:p>
            <a:pPr algn="l" rtl="0"/>
            <a:r>
              <a:rPr lang="en-US" b="0" i="0">
                <a:solidFill>
                  <a:srgbClr val="1D9BF0"/>
                </a:solidFill>
                <a:effectLst/>
                <a:latin typeface="TwitterChirp"/>
              </a:rPr>
              <a:t>@RealAmVoice</a:t>
            </a:r>
            <a:r>
              <a:rPr lang="en-US" b="0" i="0">
                <a:solidFill>
                  <a:srgbClr val="0F1419"/>
                </a:solidFill>
                <a:effectLst/>
                <a:latin typeface="TwitterChirp"/>
              </a:rPr>
              <a:t> </a:t>
            </a:r>
            <a:r>
              <a:rPr lang="en-US" b="0" i="0">
                <a:solidFill>
                  <a:srgbClr val="1D9BF0"/>
                </a:solidFill>
                <a:effectLst/>
                <a:latin typeface="TwitterChirp"/>
              </a:rPr>
              <a:t>@EIwatchdogs</a:t>
            </a:r>
            <a:r>
              <a:rPr lang="en-US" b="0" i="0">
                <a:solidFill>
                  <a:srgbClr val="0F1419"/>
                </a:solidFill>
                <a:effectLst/>
                <a:latin typeface="TwitterChirp"/>
              </a:rPr>
              <a:t> </a:t>
            </a:r>
          </a:p>
          <a:p>
            <a:pPr algn="l"/>
            <a:endParaRPr lang="en-US" b="0" i="0" u="none" strike="noStrike">
              <a:solidFill>
                <a:srgbClr val="1D9BF0"/>
              </a:solidFill>
              <a:effectLst/>
              <a:latin typeface="TwitterChirp"/>
            </a:endParaRPr>
          </a:p>
          <a:p>
            <a:pPr algn="l"/>
            <a:r>
              <a:rPr lang="en-US" b="0" i="0">
                <a:solidFill>
                  <a:srgbClr val="0F1419"/>
                </a:solidFill>
                <a:effectLst/>
                <a:latin typeface="TwitterChirp"/>
              </a:rPr>
              <a:t>The weekly transaction counts have been going up for eight straight weeks.</a:t>
            </a:r>
            <a:endParaRPr lang="en-US" b="0" i="0" u="none" strike="noStrike">
              <a:solidFill>
                <a:srgbClr val="1D9BF0"/>
              </a:solidFill>
              <a:effectLst/>
              <a:latin typeface="TwitterChirp"/>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1784789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2022, https://www.ncsl.org/elections-and-campaigns/automatic-voter-registration</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1919340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2019, https://www.ncsl.org/elections-and-campaigns/automatic-voter-registration</a:t>
            </a:r>
          </a:p>
          <a:p>
            <a:pPr algn="l" rtl="0"/>
            <a:endParaRPr lang="en-US" b="0" i="0" u="none" strike="noStrike">
              <a:solidFill>
                <a:srgbClr val="536471"/>
              </a:solidFill>
              <a:effectLst/>
              <a:latin typeface="TwitterChirp"/>
            </a:endParaRPr>
          </a:p>
          <a:p>
            <a:pPr algn="l" rtl="0"/>
            <a:r>
              <a:rPr lang="en-US" b="0" i="0" u="none" strike="noStrike">
                <a:solidFill>
                  <a:srgbClr val="536471"/>
                </a:solidFill>
                <a:effectLst/>
                <a:latin typeface="TwitterChirp"/>
              </a:rPr>
              <a:t>@EFFE4USA</a:t>
            </a:r>
          </a:p>
          <a:p>
            <a:br>
              <a:rPr lang="en-US" b="0" i="0" u="none" strike="noStrike">
                <a:solidFill>
                  <a:srgbClr val="000000"/>
                </a:solidFill>
                <a:effectLst/>
                <a:latin typeface="Times New Roman" panose="02020603050405020304" pitchFamily="18" charset="0"/>
              </a:rPr>
            </a:br>
            <a:endParaRPr lang="en-US" b="0" i="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2024-09-11  https://x.com/EarlGlynn/status/1833917444273865109</a:t>
            </a: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3"/>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TwitterChirp"/>
                <a:hlinkClick r:id="rId4"/>
              </a:rPr>
              <a:t>@md_sbe</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5"/>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@EFFE4USA</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7"/>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8"/>
              </a:rPr>
              <a:t>@elonmusk</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have the Maryland HAVV transactions not matched Social Security data over 86% of the time in 2024? In 2023 83.5% of Maryland's transactions did not match, and in 2022 84.8% did not match. Social Security’s HAVV seems to be designed so problems cannot be traced to their source.</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2024-08-18  </a:t>
            </a:r>
            <a:r>
              <a:rPr lang="en-US" b="0" i="0">
                <a:solidFill>
                  <a:srgbClr val="000000"/>
                </a:solidFill>
                <a:effectLst/>
                <a:latin typeface="Times New Roman" panose="02020603050405020304" pitchFamily="18" charset="0"/>
              </a:rPr>
              <a:t>https://x.com/EarlGlynn/status/1825196738296103375</a:t>
            </a:r>
          </a:p>
          <a:p>
            <a:r>
              <a:rPr lang="en-US" b="0" i="0" u="none" strike="noStrike">
                <a:solidFill>
                  <a:srgbClr val="0F1419"/>
                </a:solidFill>
                <a:effectLst/>
                <a:latin typeface="TwitterChirp"/>
              </a:rPr>
              <a:t>Voter registrations through the DMV are "checked" via the Help America Voter Verification system. HAVV Stats published by Social Security show problems in many states. The system is designed so problems cannot be traced to their source.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Consider what's going on in Maryland: Many weeks the non-match rate is 75+%. How can that be? Exactly where is that happening?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endParaRPr lang="en-US" b="0" i="0" u="none" strike="noStrike">
              <a:solidFill>
                <a:srgbClr val="0F1419"/>
              </a:solidFill>
              <a:effectLst/>
              <a:latin typeface="TwitterChirp"/>
            </a:endParaRP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2024-08-12  </a:t>
            </a:r>
            <a:r>
              <a:rPr lang="en-US" b="0" i="0">
                <a:solidFill>
                  <a:srgbClr val="000000"/>
                </a:solidFill>
                <a:effectLst/>
                <a:latin typeface="Times New Roman" panose="02020603050405020304" pitchFamily="18" charset="0"/>
              </a:rPr>
              <a:t>https://x.com/EarlGlynn/status/1823022838883778742</a:t>
            </a:r>
            <a:endParaRPr lang="en-US" b="0" i="0" u="none" strike="noStrike">
              <a:solidFill>
                <a:srgbClr val="0F1419"/>
              </a:solidFill>
              <a:effectLst/>
              <a:latin typeface="TwitterChirp"/>
            </a:endParaRPr>
          </a:p>
          <a:p>
            <a:r>
              <a:rPr lang="en-US" b="0" i="0" u="none" strike="noStrike">
                <a:solidFill>
                  <a:srgbClr val="0F1419"/>
                </a:solidFill>
                <a:effectLst/>
                <a:latin typeface="TwitterChirp"/>
              </a:rPr>
              <a:t>HAVV Mystery #2: Who can explain Maryland Help America Vote Verification (HAVV) data? @EIwatchdogs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the pattern changes in transactions in Maryland starting in early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nonmatching rate setting new records in 2022-2024?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This rate is often over 75% and sometimes approaches 100%.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the deceased match rate set a new record in mid-2022?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Link to HAVV Mystery #1: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us/1820559366476755144</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2020,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Michigan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2019,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https://x.com/EarlGlynn/status/1841902960760258894</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2024-11-01 Help America Vote Verification data not updated by Social Security Administration this week.  Congress and state legislatures need to force more transparency about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70C0"/>
                </a:solidFill>
              </a:rPr>
              <a:t>Total #HAVV transactions in Michigan </a:t>
            </a:r>
            <a:r>
              <a:rPr lang="en-US"/>
              <a:t>set all-time record high in five of the last six weeks for week ending Oct. 19. @</a:t>
            </a:r>
            <a:r>
              <a:rPr lang="en-US" b="0" i="0" u="none" strike="noStrike">
                <a:solidFill>
                  <a:srgbClr val="1D9BF0"/>
                </a:solidFill>
                <a:effectLst/>
                <a:latin typeface="TwitterChirp"/>
              </a:rPr>
              <a:t>EIWatchdogs </a:t>
            </a:r>
            <a:r>
              <a:rPr lang="pt-BR"/>
              <a:t>@mifairelections #Michigan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Why is the transaction nonmatch rate so high in Michgan?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a:solidFill>
                <a:srgbClr val="1D9BF0"/>
              </a:solidFill>
              <a:effectLst/>
              <a:latin typeface="TwitterChir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t>Michigan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2024-10-03  https://x.com/EarlGlynn/status/1841902960760258894</a:t>
            </a:r>
          </a:p>
          <a:p>
            <a:pPr algn="l"/>
            <a:r>
              <a:rPr lang="en-US" b="0" i="0" u="none" strike="noStrike">
                <a:solidFill>
                  <a:srgbClr val="0F1419"/>
                </a:solidFill>
                <a:effectLst/>
                <a:latin typeface="TwitterChirp"/>
              </a:rPr>
              <a:t>Updated HAVV data for the week ending Sept. 28 shows a new record high weekly transactions in Michigan. </a:t>
            </a:r>
            <a:r>
              <a:rPr lang="en-US" b="0" i="0" u="none" strike="noStrike">
                <a:solidFill>
                  <a:srgbClr val="1D9BF0"/>
                </a:solidFill>
                <a:effectLst/>
                <a:latin typeface="TwitterChirp"/>
                <a:hlinkClick r:id="rId3"/>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4"/>
              </a:rPr>
              <a:t>@MIFairElections</a:t>
            </a:r>
            <a:endParaRPr lang="en-US" b="0" i="0" u="none" strike="noStrike">
              <a:solidFill>
                <a:srgbClr val="0F1419"/>
              </a:solidFill>
              <a:effectLst/>
              <a:latin typeface="TwitterChirp"/>
            </a:endParaRPr>
          </a:p>
          <a:p>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ssa.gov/open/havv/</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https://x.com/EarlGlynn/status/1839438010376466562</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New </a:t>
            </a:r>
            <a:r>
              <a:rPr lang="pt-BR" b="1"/>
              <a:t>Help America Voter Verification </a:t>
            </a:r>
            <a:r>
              <a:rPr lang="pt-BR"/>
              <a:t>(#HAVV) data released by Social Security </a:t>
            </a:r>
            <a:r>
              <a:rPr lang="en-US" b="0" i="0">
                <a:solidFill>
                  <a:srgbClr val="0F1419"/>
                </a:solidFill>
                <a:effectLst/>
                <a:latin typeface="TwitterChirp"/>
              </a:rPr>
              <a:t>Administration</a:t>
            </a:r>
            <a:r>
              <a:rPr lang="pt-BR"/>
              <a:t> for week ending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r>
              <a:rPr lang="en-US"/>
              <a:t>In Michigan for </a:t>
            </a:r>
            <a:r>
              <a:rPr lang="en-US" b="1"/>
              <a:t>second consecutive week </a:t>
            </a:r>
            <a:r>
              <a:rPr lang="en-US"/>
              <a:t>HAVV </a:t>
            </a:r>
            <a:r>
              <a:rPr lang="en-US" b="1">
                <a:solidFill>
                  <a:srgbClr val="0070C0"/>
                </a:solidFill>
              </a:rPr>
              <a:t>total transactions </a:t>
            </a:r>
            <a:r>
              <a:rPr lang="en-US"/>
              <a:t>set all-time record high. </a:t>
            </a:r>
            <a:br>
              <a:rPr lang="en-US"/>
            </a:br>
            <a:r>
              <a:rPr lang="en-US"/>
              <a:t>@RealAmVoice </a:t>
            </a:r>
            <a:r>
              <a:rPr lang="en-US" b="0" i="0" u="none" strike="noStrike">
                <a:solidFill>
                  <a:srgbClr val="1D9BF0"/>
                </a:solidFill>
                <a:effectLst/>
                <a:latin typeface="TwitterChirp"/>
              </a:rPr>
              <a:t>@EIWatchdogs </a:t>
            </a:r>
            <a:r>
              <a:rPr lang="en-US" b="0" i="0" u="none" strike="noStrike">
                <a:solidFill>
                  <a:srgbClr val="1D9BF0"/>
                </a:solidFill>
                <a:effectLst/>
                <a:latin typeface="TwitterChirp"/>
                <a:hlinkClick r:id="rId4"/>
              </a:rPr>
              <a:t>@MIFairElections</a:t>
            </a:r>
            <a:r>
              <a:rPr lang="en-US" b="0" i="0" u="none" strike="noStrike">
                <a:solidFill>
                  <a:srgbClr val="1D9BF0"/>
                </a:solidFill>
                <a:effectLst/>
                <a:latin typeface="TwitterChirp"/>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Michigan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Times New Roman" panose="02020603050405020304" pitchFamily="18" charset="0"/>
              </a:rPr>
              <a:t>https://x.com/EarlGlynn/status/1836823121938239504</a:t>
            </a:r>
          </a:p>
          <a:p>
            <a:pPr algn="l"/>
            <a:r>
              <a:rPr lang="en-US" b="0" i="0" u="none" strike="noStrike">
                <a:solidFill>
                  <a:srgbClr val="0F1419"/>
                </a:solidFill>
                <a:effectLst/>
                <a:latin typeface="TwitterChirp"/>
              </a:rPr>
              <a:t>Social Security just dropped the latest </a:t>
            </a:r>
            <a:r>
              <a:rPr lang="en-US" b="1" i="0" u="none" strike="noStrike">
                <a:solidFill>
                  <a:srgbClr val="0F1419"/>
                </a:solidFill>
                <a:effectLst/>
                <a:latin typeface="TwitterChirp"/>
              </a:rPr>
              <a:t>Help America Vote Verification </a:t>
            </a:r>
            <a:r>
              <a:rPr lang="en-US" b="0" i="0" u="none" strike="noStrike">
                <a:solidFill>
                  <a:srgbClr val="0F1419"/>
                </a:solidFill>
                <a:effectLst/>
                <a:latin typeface="TwitterChirp"/>
              </a:rPr>
              <a:t>(</a:t>
            </a:r>
            <a:r>
              <a:rPr lang="en-US" b="0" i="0" u="none" strike="noStrike">
                <a:solidFill>
                  <a:srgbClr val="1D9BF0"/>
                </a:solidFill>
                <a:effectLst/>
                <a:latin typeface="TwitterChirp"/>
                <a:hlinkClick r:id="rId6"/>
              </a:rPr>
              <a:t>#HAVV</a:t>
            </a:r>
            <a:r>
              <a:rPr lang="en-US" b="0" i="0" u="none" strike="noStrike">
                <a:solidFill>
                  <a:srgbClr val="0F1419"/>
                </a:solidFill>
                <a:effectLst/>
                <a:latin typeface="TwitterChirp"/>
              </a:rPr>
              <a:t>) Data for week ending Sept. 14. </a:t>
            </a:r>
            <a:r>
              <a:rPr lang="en-US" b="0" i="0" u="none" strike="noStrike">
                <a:solidFill>
                  <a:srgbClr val="1D9BF0"/>
                </a:solidFill>
                <a:effectLst/>
                <a:latin typeface="inherit"/>
                <a:hlinkClick r:id="rId7"/>
              </a:rPr>
              <a:t>https://</a:t>
            </a:r>
            <a:r>
              <a:rPr lang="en-US" b="0" i="0" u="none" strike="noStrike">
                <a:solidFill>
                  <a:srgbClr val="1D9BF0"/>
                </a:solidFill>
                <a:effectLst/>
                <a:latin typeface="TwitterChirp"/>
                <a:hlinkClick r:id="rId7"/>
              </a:rPr>
              <a:t>ssa.gov/open/havv/</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@mifairelections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1" i="0" u="none" strike="noStrike">
                <a:solidFill>
                  <a:srgbClr val="0F1419"/>
                </a:solidFill>
                <a:effectLst/>
                <a:latin typeface="TwitterChirp"/>
              </a:rPr>
              <a:t>Michigan set all-time record high of weekly HAVV transactions </a:t>
            </a:r>
            <a:r>
              <a:rPr lang="en-US" b="0" i="0" u="none" strike="noStrike">
                <a:solidFill>
                  <a:srgbClr val="0F1419"/>
                </a:solidFill>
                <a:effectLst/>
                <a:latin typeface="TwitterChirp"/>
              </a:rPr>
              <a:t>with 8231 breaking record from 2016.</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2024-09-11  </a:t>
            </a:r>
            <a:r>
              <a:rPr lang="en-US" b="0" i="0">
                <a:solidFill>
                  <a:srgbClr val="000000"/>
                </a:solidFill>
                <a:effectLst/>
                <a:latin typeface="Times New Roman" panose="02020603050405020304" pitchFamily="18" charset="0"/>
              </a:rPr>
              <a:t>https://x.com/EarlGlynn/status/1833922781588975862</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Social Security just dropped the latest Help America Vote Verification (</a:t>
            </a:r>
            <a:r>
              <a:rPr lang="en-US" b="0" i="0" u="none" strike="noStrike">
                <a:solidFill>
                  <a:srgbClr val="1D9BF0"/>
                </a:solidFill>
                <a:effectLst/>
                <a:latin typeface="TwitterChirp"/>
                <a:hlinkClick r:id="rId6"/>
              </a:rPr>
              <a:t>#HAVV</a:t>
            </a:r>
            <a:r>
              <a:rPr lang="en-US" b="0" i="0" u="none" strike="noStrike">
                <a:solidFill>
                  <a:srgbClr val="0F1419"/>
                </a:solidFill>
                <a:effectLst/>
                <a:latin typeface="TwitterChirp"/>
              </a:rPr>
              <a:t>) Data for week ending Sept. 7. </a:t>
            </a:r>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ssa.gov/open/havv/</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@MIFairElections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8"/>
              </a:rPr>
              <a:t>@PeterBernegger</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Michigan’s HAVV transactions start spiking in July 2024?</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2024-08-12  </a:t>
            </a:r>
            <a:r>
              <a:rPr lang="en-US" b="0" i="0">
                <a:solidFill>
                  <a:srgbClr val="000000"/>
                </a:solidFill>
                <a:effectLst/>
                <a:latin typeface="Times New Roman" panose="02020603050405020304" pitchFamily="18" charset="0"/>
              </a:rPr>
              <a:t>https://x.com/EarlGlynn/status/1823022838883778742</a:t>
            </a:r>
          </a:p>
          <a:p>
            <a:r>
              <a:rPr lang="en-US" b="0" i="0" u="none" strike="noStrike">
                <a:solidFill>
                  <a:srgbClr val="0F1419"/>
                </a:solidFill>
                <a:effectLst/>
                <a:latin typeface="TwitterChirp"/>
              </a:rPr>
              <a:t>HAVV Mystery #2: Who can explain Maryland Help America Vote Verification (HAVV) data? @EIwatchdogs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the pattern changes in transactions in Maryland starting in early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is the nonmatching rate setting new records in 2022-2024? This rate is often over 75% and sometimes approaches 100%.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did the deceased match rate set a new record in mid-2022? </a:t>
            </a:r>
          </a:p>
          <a:p>
            <a:endParaRPr lang="en-US" b="0" i="0" u="none" strike="noStrike">
              <a:solidFill>
                <a:srgbClr val="0F1419"/>
              </a:solidFill>
              <a:effectLst/>
              <a:latin typeface="TwitterChirp"/>
              <a:hlinkClick r:id="rId9"/>
            </a:endParaRPr>
          </a:p>
          <a:p>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Link to HAVV Mystery #1: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us/1820559366476755144</a:t>
            </a:r>
            <a:endParaRPr lang="en-US" b="0" i="0" u="none" strike="noStrike">
              <a:solidFill>
                <a:srgbClr val="0F1419"/>
              </a:solidFill>
              <a:effectLst/>
              <a:latin typeface="TwitterChirp"/>
            </a:endParaRPr>
          </a:p>
          <a:p>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pt-BR" b="0" i="0">
              <a:solidFill>
                <a:srgbClr val="363737"/>
              </a:solidFill>
              <a:effectLst/>
              <a:highlight>
                <a:srgbClr val="FFFFFF"/>
              </a:highlight>
              <a:latin typeface="Spectral"/>
            </a:endParaRPr>
          </a:p>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2023,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63737"/>
                </a:solidFill>
                <a:effectLst/>
                <a:highlight>
                  <a:srgbClr val="FFFFFF"/>
                </a:highlight>
                <a:latin typeface="Spectral"/>
              </a:rPr>
              <a:t>2024-09-21  </a:t>
            </a:r>
            <a:r>
              <a:rPr lang="en-US" b="0" i="0">
                <a:solidFill>
                  <a:srgbClr val="000000"/>
                </a:solidFill>
                <a:effectLst/>
                <a:latin typeface="Times New Roman" panose="02020603050405020304" pitchFamily="18" charset="0"/>
              </a:rPr>
              <a:t>https://x.com/EarlGlynn/status/1837569055722819826</a:t>
            </a:r>
            <a:endParaRPr lang="en-US" b="0" i="0">
              <a:solidFill>
                <a:srgbClr val="363737"/>
              </a:solidFill>
              <a:effectLst/>
              <a:highlight>
                <a:srgbClr val="FFFFFF"/>
              </a:highlight>
              <a:latin typeface="Spectr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63737"/>
              </a:solidFill>
              <a:effectLst/>
              <a:highlight>
                <a:srgbClr val="FFFFFF"/>
              </a:highlight>
              <a:latin typeface="Spectr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63737"/>
                </a:solidFill>
                <a:effectLst/>
                <a:highlight>
                  <a:srgbClr val="FFFFFF"/>
                </a:highlight>
                <a:latin typeface="Spectral"/>
              </a:rPr>
              <a:t>Left ERIC:  https://www.sos.mo.gov/default.aspx?PageId=10296</a:t>
            </a:r>
            <a:br>
              <a:rPr lang="en-US" b="0" i="0">
                <a:solidFill>
                  <a:srgbClr val="363737"/>
                </a:solidFill>
                <a:effectLst/>
                <a:highlight>
                  <a:srgbClr val="FFFFFF"/>
                </a:highlight>
                <a:latin typeface="Spectral"/>
              </a:rPr>
            </a:br>
            <a:r>
              <a:rPr lang="en-US" sz="1800" b="1"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Help America Vote Verification (HAVV) data from Social Security in the week ending Feb 17, 2024 showed 32% of the matches were to dead people, when the week before was 1% and the week after was 3.5%.  Why so high in one specific week?</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 non match rates and death match rates look good in Missouri except for that week since Missouri left ERIC (</a:t>
            </a:r>
            <a:r>
              <a:rPr lang="en-US" sz="1200" b="1" kern="100">
                <a:effectLst/>
                <a:latin typeface="Calibri" panose="020F0502020204030204" pitchFamily="34" charset="0"/>
                <a:ea typeface="Calibri" panose="020F0502020204030204" pitchFamily="34" charset="0"/>
                <a:cs typeface="Times New Roman" panose="02020603050405020304" pitchFamily="18" charset="0"/>
              </a:rPr>
              <a:t>Electronic Registration Information Center</a:t>
            </a:r>
            <a:r>
              <a:rPr lang="en-US" b="0" i="0">
                <a:solidFill>
                  <a:srgbClr val="363737"/>
                </a:solidFill>
                <a:effectLst/>
                <a:highlight>
                  <a:srgbClr val="FFFFFF"/>
                </a:highlight>
                <a:latin typeface="Spectral"/>
              </a:rPr>
              <a:t>) in March 2023, but the number of weekly transactions has been erratic.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HAVV appears to be designed so the locations of problem data cannot be found.</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2024-09-10  </a:t>
            </a:r>
            <a:r>
              <a:rPr lang="en-US" b="0" i="0">
                <a:solidFill>
                  <a:srgbClr val="000000"/>
                </a:solidFill>
                <a:effectLst/>
                <a:latin typeface="Times New Roman" panose="02020603050405020304" pitchFamily="18" charset="0"/>
              </a:rPr>
              <a:t>https://x.com/EarlGlynn/status/1833591140592799755</a:t>
            </a:r>
          </a:p>
          <a:p>
            <a:pPr algn="l"/>
            <a:endParaRPr lang="en-US" b="0" i="0">
              <a:solidFill>
                <a:srgbClr val="000000"/>
              </a:solidFill>
              <a:effectLst/>
              <a:highlight>
                <a:srgbClr val="FFFFFF"/>
              </a:highlight>
              <a:latin typeface="Times New Roman" panose="02020603050405020304" pitchFamily="18" charset="0"/>
            </a:endParaRPr>
          </a:p>
          <a:p>
            <a:pPr algn="l"/>
            <a:r>
              <a:rPr lang="en-US" b="0" i="0" u="none" strike="noStrike">
                <a:solidFill>
                  <a:srgbClr val="0F1419"/>
                </a:solidFill>
                <a:effectLst/>
                <a:latin typeface="TwitterChirp"/>
              </a:rPr>
              <a:t>Missouri's HAVV transactions have been erratic since early 2023. </a:t>
            </a:r>
            <a:r>
              <a:rPr lang="en-US" b="0" i="0" u="none" strike="noStrike">
                <a:solidFill>
                  <a:srgbClr val="1D9BF0"/>
                </a:solidFill>
                <a:effectLst/>
                <a:latin typeface="TwitterChirp"/>
                <a:hlinkClick r:id="rId3"/>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One possible explanation is the State of Missouri left ERIC roughly in March 2023 according to their SoS press release: </a:t>
            </a:r>
            <a:r>
              <a:rPr lang="en-US" b="0" i="0" u="none" strike="noStrike">
                <a:solidFill>
                  <a:srgbClr val="1D9BF0"/>
                </a:solidFill>
                <a:effectLst/>
                <a:latin typeface="inherit"/>
                <a:hlinkClick r:id="rId5"/>
              </a:rPr>
              <a:t>https://</a:t>
            </a:r>
            <a:r>
              <a:rPr lang="en-US" b="0" i="0" u="none" strike="noStrike">
                <a:solidFill>
                  <a:srgbClr val="1D9BF0"/>
                </a:solidFill>
                <a:effectLst/>
                <a:latin typeface="TwitterChirp"/>
                <a:hlinkClick r:id="rId5"/>
              </a:rPr>
              <a:t>sos.mo.gov/default.aspx?P</a:t>
            </a:r>
            <a:r>
              <a:rPr lang="en-US" b="0" i="0" u="none" strike="noStrike">
                <a:solidFill>
                  <a:srgbClr val="1D9BF0"/>
                </a:solidFill>
                <a:effectLst/>
                <a:latin typeface="inherit"/>
                <a:hlinkClick r:id="rId5"/>
              </a:rPr>
              <a:t>ageId=10296</a:t>
            </a:r>
            <a:r>
              <a:rPr lang="en-US" b="0" i="0" u="none" strike="noStrike">
                <a:solidFill>
                  <a:srgbClr val="1D9BF0"/>
                </a:solidFill>
                <a:effectLst/>
                <a:latin typeface="TwitterChirp"/>
                <a:hlinkClick r:id="rId5"/>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Missouri HAVV weekly transaction nonmatching rate 20 to 40% under ERIC and has been 10% or less since leaving ERIC?</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Missouri HAVV deceased match rate 32% for the week ending 2024-02-17?</a:t>
            </a: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2024-09-07  </a:t>
            </a:r>
            <a:r>
              <a:rPr lang="en-US" b="0" i="0">
                <a:solidFill>
                  <a:srgbClr val="000000"/>
                </a:solidFill>
                <a:effectLst/>
                <a:latin typeface="Times New Roman" panose="02020603050405020304" pitchFamily="18" charset="0"/>
              </a:rPr>
              <a:t>https://x.com/EarlGlynn/status/1832604590522446183</a:t>
            </a:r>
          </a:p>
          <a:p>
            <a:pPr algn="l"/>
            <a:r>
              <a:rPr lang="en-US" b="0" i="0" u="none" strike="noStrike">
                <a:solidFill>
                  <a:srgbClr val="0F1419"/>
                </a:solidFill>
                <a:effectLst/>
                <a:latin typeface="TwitterChirp"/>
              </a:rPr>
              <a:t>That was the week ending Feb 17 when those 23,253 matches to deceased amounted to 32.1% of all HAVV matching transactions in Missouri.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That was one huge outlier this year, but the week-to-week Missouri HAVV transactions are quite erratic in 2024, too.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See recent X posting about Help </a:t>
            </a:r>
            <a:r>
              <a:rPr lang="en-US" b="0" i="1" u="none" strike="noStrike">
                <a:solidFill>
                  <a:srgbClr val="0F1419"/>
                </a:solidFill>
                <a:effectLst/>
                <a:latin typeface="TwitterChirp"/>
              </a:rPr>
              <a:t>America Vote Verification</a:t>
            </a:r>
            <a:r>
              <a:rPr lang="en-US" b="0" i="0" u="none" strike="noStrike">
                <a:solidFill>
                  <a:srgbClr val="0F1419"/>
                </a:solidFill>
                <a:effectLst/>
                <a:latin typeface="TwitterChirp"/>
              </a:rPr>
              <a:t> (HAVV) Mystery #5: Missouri </a:t>
            </a:r>
            <a:r>
              <a:rPr lang="en-US" b="0" i="0" u="none" strike="noStrike">
                <a:solidFill>
                  <a:srgbClr val="1D9BF0"/>
                </a:solidFill>
                <a:effectLst/>
                <a:latin typeface="inherit"/>
                <a:hlinkClick r:id="rId6"/>
              </a:rPr>
              <a:t>https://</a:t>
            </a:r>
            <a:r>
              <a:rPr lang="en-US" b="0" i="0" u="none" strike="noStrike">
                <a:solidFill>
                  <a:srgbClr val="1D9BF0"/>
                </a:solidFill>
                <a:effectLst/>
                <a:latin typeface="TwitterChirp"/>
                <a:hlinkClick r:id="rId6"/>
              </a:rPr>
              <a:t>x.com/EarlGlynn/stat</a:t>
            </a:r>
            <a:r>
              <a:rPr lang="en-US" b="0" i="0" u="none" strike="noStrike">
                <a:solidFill>
                  <a:srgbClr val="1D9BF0"/>
                </a:solidFill>
                <a:effectLst/>
                <a:latin typeface="inherit"/>
                <a:hlinkClick r:id="rId6"/>
              </a:rPr>
              <a:t>us/1829569062575231225</a:t>
            </a:r>
            <a:endParaRPr lang="en-US" b="0" i="0" u="none" strike="noStrike">
              <a:solidFill>
                <a:srgbClr val="1D9BF0"/>
              </a:solidFill>
              <a:effectLst/>
              <a:latin typeface="inherit"/>
            </a:endParaRPr>
          </a:p>
          <a:p>
            <a:pPr algn="l"/>
            <a:endParaRPr lang="en-US" b="0" i="0" u="none" strike="noStrike">
              <a:solidFill>
                <a:srgbClr val="1D9BF0"/>
              </a:solidFill>
              <a:effectLst/>
              <a:highlight>
                <a:srgbClr val="FFFFFF"/>
              </a:highlight>
              <a:latin typeface="inherit"/>
            </a:endParaRPr>
          </a:p>
          <a:p>
            <a:pPr algn="l"/>
            <a:endParaRPr lang="en-US" b="0" i="0" u="none" strike="noStrike">
              <a:solidFill>
                <a:srgbClr val="1D9BF0"/>
              </a:solidFill>
              <a:effectLst/>
              <a:highlight>
                <a:srgbClr val="FFFFFF"/>
              </a:highlight>
              <a:latin typeface="inherit"/>
            </a:endParaRPr>
          </a:p>
          <a:p>
            <a:pPr algn="l"/>
            <a:r>
              <a:rPr lang="en-US" b="0" i="0" u="none" strike="noStrike">
                <a:solidFill>
                  <a:srgbClr val="1D9BF0"/>
                </a:solidFill>
                <a:effectLst/>
                <a:highlight>
                  <a:srgbClr val="FFFFFF"/>
                </a:highlight>
                <a:latin typeface="inherit"/>
              </a:rPr>
              <a:t>2024-08-30  </a:t>
            </a:r>
            <a:r>
              <a:rPr lang="en-US" b="0" i="0">
                <a:solidFill>
                  <a:srgbClr val="000000"/>
                </a:solidFill>
                <a:effectLst/>
                <a:latin typeface="Times New Roman" panose="02020603050405020304" pitchFamily="18" charset="0"/>
              </a:rPr>
              <a:t>https://x.com/EarlGlynn/status/1829569062575231225</a:t>
            </a:r>
            <a:endParaRPr lang="en-US" b="0" i="0" u="none" strike="noStrike">
              <a:solidFill>
                <a:srgbClr val="1D9BF0"/>
              </a:solidFill>
              <a:effectLst/>
              <a:highlight>
                <a:srgbClr val="FFFFFF"/>
              </a:highlight>
              <a:latin typeface="inherit"/>
            </a:endParaRPr>
          </a:p>
          <a:p>
            <a:pPr algn="l"/>
            <a:r>
              <a:rPr lang="en-US" b="0" i="0" u="none" strike="noStrike">
                <a:solidFill>
                  <a:srgbClr val="0F1419"/>
                </a:solidFill>
                <a:effectLst/>
                <a:latin typeface="TwitterChirp"/>
              </a:rPr>
              <a:t>Help America Vote Verification (HAVV) Mystery #5: </a:t>
            </a:r>
            <a:r>
              <a:rPr lang="en-US" b="1" i="0" u="none" strike="noStrike">
                <a:solidFill>
                  <a:srgbClr val="0F1419"/>
                </a:solidFill>
                <a:effectLst/>
                <a:latin typeface="TwitterChirp"/>
              </a:rPr>
              <a:t>Missouri</a:t>
            </a:r>
            <a:r>
              <a:rPr lang="en-US" b="0" i="0" u="none" strike="noStrike">
                <a:solidFill>
                  <a:srgbClr val="0F1419"/>
                </a:solidFill>
                <a:effectLst/>
                <a:latin typeface="TwitterChirp"/>
              </a:rPr>
              <a:t>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have HAVV weekly transactions in Missouri skyrocketed in late 2023 and 2024 with wide week-to-week swings? </a:t>
            </a:r>
            <a:r>
              <a:rPr lang="en-US" b="0" i="0" u="none" strike="noStrike">
                <a:solidFill>
                  <a:srgbClr val="1D9BF0"/>
                </a:solidFill>
                <a:effectLst/>
                <a:latin typeface="TwitterChirp"/>
                <a:hlinkClick r:id="rId7"/>
              </a:rPr>
              <a:t>@EIWatchdogs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8"/>
              </a:rPr>
              <a:t>@gatewaypundit</a:t>
            </a:r>
            <a:r>
              <a:rPr lang="en-US" b="0" i="0" u="none" strike="noStrike">
                <a:solidFill>
                  <a:srgbClr val="1D9BF0"/>
                </a:solidFill>
                <a:effectLst/>
                <a:latin typeface="TwitterChirp"/>
              </a:rPr>
              <a:t> </a:t>
            </a: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seems to be designed so problems cannot be traced to their source.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watchdoglab.substack.com/p/questions-ab</a:t>
            </a:r>
            <a:r>
              <a:rPr lang="en-US" b="0" i="0" u="none" strike="noStrike">
                <a:solidFill>
                  <a:srgbClr val="1D9BF0"/>
                </a:solidFill>
                <a:effectLst/>
                <a:latin typeface="inherit"/>
                <a:hlinkClick r:id="rId9"/>
              </a:rPr>
              <a:t>out-help-america-vote</a:t>
            </a:r>
            <a:r>
              <a:rPr lang="en-US" b="0" i="0" u="none" strike="noStrike">
                <a:solidFill>
                  <a:srgbClr val="1D9BF0"/>
                </a:solidFill>
                <a:effectLst/>
                <a:latin typeface="TwitterChirp"/>
                <a:hlinkClick r:id="rId9"/>
              </a:rPr>
              <a:t>…</a:t>
            </a:r>
            <a:r>
              <a:rPr lang="en-US" b="0" i="0" u="none" strike="noStrike">
                <a:solidFill>
                  <a:srgbClr val="0F1419"/>
                </a:solidFill>
                <a:effectLst/>
                <a:latin typeface="TwitterChirp"/>
              </a:rPr>
              <a:t>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Link to HAVV Mystery #4: </a:t>
            </a:r>
            <a:r>
              <a:rPr lang="en-US" b="0" i="0" u="none" strike="noStrike">
                <a:solidFill>
                  <a:srgbClr val="1D9BF0"/>
                </a:solidFill>
                <a:effectLst/>
                <a:latin typeface="inherit"/>
                <a:hlinkClick r:id="rId10"/>
              </a:rPr>
              <a:t>https://</a:t>
            </a:r>
            <a:r>
              <a:rPr lang="en-US" b="0" i="0" u="none" strike="noStrike">
                <a:solidFill>
                  <a:srgbClr val="1D9BF0"/>
                </a:solidFill>
                <a:effectLst/>
                <a:latin typeface="TwitterChirp"/>
                <a:hlinkClick r:id="rId10"/>
              </a:rPr>
              <a:t>x.com/EarlGlynn/stat</a:t>
            </a:r>
            <a:r>
              <a:rPr lang="en-US" b="0" i="0" u="none" strike="noStrike">
                <a:solidFill>
                  <a:srgbClr val="1D9BF0"/>
                </a:solidFill>
                <a:effectLst/>
                <a:latin typeface="inherit"/>
                <a:hlinkClick r:id="rId10"/>
              </a:rPr>
              <a:t>us/1826000524719612414</a:t>
            </a: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https://publicintegrity.org/politics/elections/who-counts/election-partnership-voters-consequences-eric/</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2024-09-18  </a:t>
            </a:r>
            <a:r>
              <a:rPr lang="en-US" b="0" i="0">
                <a:solidFill>
                  <a:srgbClr val="000000"/>
                </a:solidFill>
                <a:effectLst/>
                <a:latin typeface="Times New Roman" panose="02020603050405020304" pitchFamily="18" charset="0"/>
              </a:rPr>
              <a:t>https://x.com/EarlGlynn/status/1825197344024846437</a:t>
            </a:r>
            <a:endParaRPr lang="en-US" b="0" i="0">
              <a:solidFill>
                <a:srgbClr val="363737"/>
              </a:solidFill>
              <a:effectLst/>
              <a:highlight>
                <a:srgbClr val="FFFFFF"/>
              </a:highlight>
              <a:latin typeface="Spectral"/>
            </a:endParaRPr>
          </a:p>
          <a:p>
            <a:pPr algn="l"/>
            <a:r>
              <a:rPr lang="en-US" b="0" i="0">
                <a:solidFill>
                  <a:srgbClr val="0F1419"/>
                </a:solidFill>
                <a:effectLst/>
                <a:latin typeface="TwitterChirp"/>
              </a:rPr>
              <a:t>What explains the HAVV transactions in Missouri this year?</a:t>
            </a:r>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2024-11-01</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Help America Vote Verification data not updated by Social Security Administration this week.  Congress and state legislatures need to force more transparency about this data.</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39</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2020/2024,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2024-09-16  </a:t>
            </a:r>
            <a:r>
              <a:rPr lang="en-US" b="0" i="0">
                <a:solidFill>
                  <a:srgbClr val="000000"/>
                </a:solidFill>
                <a:effectLst/>
                <a:latin typeface="Times New Roman" panose="02020603050405020304" pitchFamily="18" charset="0"/>
              </a:rPr>
              <a:t>https://x.com/EarlGlynn/status/1835878373437960677</a:t>
            </a:r>
          </a:p>
          <a:p>
            <a:pPr algn="l"/>
            <a:r>
              <a:rPr lang="en-US" b="0" i="0" u="none" strike="noStrike">
                <a:solidFill>
                  <a:srgbClr val="0F1419"/>
                </a:solidFill>
                <a:effectLst/>
                <a:latin typeface="TwitterChirp"/>
              </a:rPr>
              <a:t>Time series for each state reveal more information than the year-to-date totals or a single week of data. Different "stories" for each state appear. </a:t>
            </a:r>
            <a:r>
              <a:rPr lang="en-US" b="0" i="0" u="none" strike="noStrike">
                <a:solidFill>
                  <a:srgbClr val="1D9BF0"/>
                </a:solidFill>
                <a:effectLst/>
                <a:latin typeface="TwitterChirp"/>
                <a:hlinkClick r:id="rId3"/>
              </a:rPr>
              <a:t>@NVSOS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@PigpenProject</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For example, look at Nevada: Why do more than 50% of the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transactions in Nevada not match any Social Security data for much of the last 10 years?</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2024-09-11  </a:t>
            </a:r>
            <a:r>
              <a:rPr lang="en-US" b="0" i="0">
                <a:solidFill>
                  <a:srgbClr val="000000"/>
                </a:solidFill>
                <a:effectLst/>
                <a:latin typeface="Times New Roman" panose="02020603050405020304" pitchFamily="18" charset="0"/>
              </a:rPr>
              <a:t>https://x.com/EarlGlynn/status/1833929790979452959</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Why do more than 50% of the Help America Vote Verification (</a:t>
            </a:r>
            <a:r>
              <a:rPr lang="en-US" b="0" i="0" u="none" strike="noStrike">
                <a:solidFill>
                  <a:srgbClr val="1D9BF0"/>
                </a:solidFill>
                <a:effectLst/>
                <a:latin typeface="TwitterChirp"/>
                <a:hlinkClick r:id="rId7"/>
              </a:rPr>
              <a:t>#HAVV</a:t>
            </a:r>
            <a:r>
              <a:rPr lang="en-US" b="0" i="0" u="none" strike="noStrike">
                <a:solidFill>
                  <a:srgbClr val="0F1419"/>
                </a:solidFill>
                <a:effectLst/>
                <a:latin typeface="TwitterChirp"/>
              </a:rPr>
              <a:t>) transactions in Nevada not match any Social Security data? </a:t>
            </a:r>
            <a:r>
              <a:rPr lang="en-US" b="0" i="0" u="none" strike="noStrike">
                <a:solidFill>
                  <a:srgbClr val="1D9BF0"/>
                </a:solidFill>
                <a:effectLst/>
                <a:latin typeface="TwitterChirp"/>
                <a:hlinkClick r:id="rId3"/>
              </a:rPr>
              <a:t>@NVSOS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6"/>
              </a:rPr>
              <a:t>@PigpenProject</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Example: In the week ending July 13, 2024 there were 37,181 transactions, 36,600 nonmatches (98.4%), and 23 of 551 matches were deceased (4%).</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2024-08-20  </a:t>
            </a:r>
            <a:r>
              <a:rPr lang="en-US" b="0" i="0">
                <a:solidFill>
                  <a:srgbClr val="000000"/>
                </a:solidFill>
                <a:effectLst/>
                <a:latin typeface="Times New Roman" panose="02020603050405020304" pitchFamily="18" charset="0"/>
              </a:rPr>
              <a:t>https://x.com/EarlGlynn/status/1825960462015738033</a:t>
            </a:r>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Help America Vote Verification (HAVV) Mystery #3: Nevada @EINWatchdogs </a:t>
            </a:r>
            <a:r>
              <a:rPr lang="en-US" b="0" i="0" u="none" strike="noStrike">
                <a:solidFill>
                  <a:srgbClr val="1D9BF0"/>
                </a:solidFill>
                <a:effectLst/>
                <a:latin typeface="TwitterChirp"/>
                <a:hlinkClick r:id="rId6"/>
              </a:rPr>
              <a:t>@PigpenProject</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5"/>
              </a:rPr>
              <a:t>@ChuckMuth</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In Nevada the HAVV nonmatching rate has been consistently above 50% since 2014.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In the week ending July 13, 2024 NV had 37,181 HAVV transactions, 36,600 nonmatches (98.4%), and 23 of 551 matches were deceased (4%).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seems to be designed so problems cannot be traced to their source.</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 </a:t>
            </a:r>
            <a:r>
              <a:rPr lang="en-US" b="0" i="0" u="none" strike="noStrike">
                <a:solidFill>
                  <a:srgbClr val="1D9BF0"/>
                </a:solidFill>
                <a:effectLst/>
                <a:latin typeface="inherit"/>
                <a:hlinkClick r:id="rId8"/>
              </a:rPr>
              <a:t>https://</a:t>
            </a:r>
            <a:r>
              <a:rPr lang="en-US" b="0" i="0" u="none" strike="noStrike">
                <a:solidFill>
                  <a:srgbClr val="1D9BF0"/>
                </a:solidFill>
                <a:effectLst/>
                <a:latin typeface="TwitterChirp"/>
                <a:hlinkClick r:id="rId8"/>
              </a:rPr>
              <a:t>watchdoglab.substack.com/p/questions-ab</a:t>
            </a:r>
            <a:r>
              <a:rPr lang="en-US" b="0" i="0" u="none" strike="noStrike">
                <a:solidFill>
                  <a:srgbClr val="1D9BF0"/>
                </a:solidFill>
                <a:effectLst/>
                <a:latin typeface="inherit"/>
                <a:hlinkClick r:id="rId8"/>
              </a:rPr>
              <a:t>out-help-america-vote</a:t>
            </a:r>
            <a:r>
              <a:rPr lang="en-US" b="0" i="0" u="none" strike="noStrike">
                <a:solidFill>
                  <a:srgbClr val="1D9BF0"/>
                </a:solidFill>
                <a:effectLst/>
                <a:latin typeface="TwitterChirp"/>
                <a:hlinkClick r:id="rId8"/>
              </a:rPr>
              <a:t>…</a:t>
            </a:r>
            <a:r>
              <a:rPr lang="en-US" b="0" i="0" u="none" strike="noStrike">
                <a:solidFill>
                  <a:srgbClr val="0F1419"/>
                </a:solidFill>
                <a:effectLst/>
                <a:latin typeface="TwitterChirp"/>
              </a:rPr>
              <a:t> </a:t>
            </a:r>
          </a:p>
          <a:p>
            <a:r>
              <a:rPr lang="en-US" b="0" i="0" u="none" strike="noStrike">
                <a:solidFill>
                  <a:srgbClr val="0F1419"/>
                </a:solidFill>
                <a:effectLst/>
                <a:latin typeface="TwitterChirp"/>
              </a:rPr>
              <a:t>Link to HAVV Mystery #2: </a:t>
            </a:r>
            <a:r>
              <a:rPr lang="en-US" b="0" i="0" u="none" strike="noStrike">
                <a:solidFill>
                  <a:srgbClr val="1D9BF0"/>
                </a:solidFill>
                <a:effectLst/>
                <a:latin typeface="inherit"/>
                <a:hlinkClick r:id="rId9"/>
              </a:rPr>
              <a:t>https://</a:t>
            </a:r>
            <a:r>
              <a:rPr lang="en-US" b="0" i="0" u="none" strike="noStrike">
                <a:solidFill>
                  <a:srgbClr val="1D9BF0"/>
                </a:solidFill>
                <a:effectLst/>
                <a:latin typeface="TwitterChirp"/>
                <a:hlinkClick r:id="rId9"/>
              </a:rPr>
              <a:t>x.com/EarlGlynn/stat</a:t>
            </a:r>
            <a:r>
              <a:rPr lang="en-US" b="0" i="0" u="none" strike="noStrike">
                <a:solidFill>
                  <a:srgbClr val="1D9BF0"/>
                </a:solidFill>
                <a:effectLst/>
                <a:latin typeface="inherit"/>
                <a:hlinkClick r:id="rId9"/>
              </a:rPr>
              <a:t>us/1823022838883778742</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2024-08-20</a:t>
            </a:r>
          </a:p>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37426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2221355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2018,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2020,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182604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Members of ERIC:  https://ericstates.org/about/</a:t>
            </a:r>
          </a:p>
          <a:p>
            <a:r>
              <a:rPr lang="en-US"/>
              <a:t>KY, NM, SC</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458891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2025?, https://www.ncsl.org/elections-and-campaigns/automatic-voter-registration</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2024-07-07  </a:t>
            </a:r>
            <a:r>
              <a:rPr lang="en-US" b="0" i="0">
                <a:solidFill>
                  <a:srgbClr val="000000"/>
                </a:solidFill>
                <a:effectLst/>
                <a:latin typeface="Times New Roman" panose="02020603050405020304" pitchFamily="18" charset="0"/>
              </a:rPr>
              <a:t>https://x.com/EarlGlynn/status/1810054324443099519</a:t>
            </a:r>
          </a:p>
          <a:p>
            <a:pPr algn="l"/>
            <a:r>
              <a:rPr lang="en-US" b="0" i="0" u="none" strike="noStrike">
                <a:solidFill>
                  <a:srgbClr val="0F1419"/>
                </a:solidFill>
                <a:effectLst/>
                <a:latin typeface="TwitterChirp"/>
              </a:rPr>
              <a:t>Something very curious in the DMV Help America Vote Verification data from North Carolina is showing up in 2024: A spike in the weekly transactions and an increasing trend in percent nonmatching transactions. </a:t>
            </a:r>
            <a:r>
              <a:rPr lang="en-US" b="0" i="0" u="none" strike="noStrike">
                <a:solidFill>
                  <a:srgbClr val="1D9BF0"/>
                </a:solidFill>
                <a:effectLst/>
                <a:latin typeface="TwitterChirp"/>
                <a:hlinkClick r:id="rId3"/>
              </a:rPr>
              <a:t>@Eiwatchdogs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#OnlyCitizensVote</a:t>
            </a:r>
            <a:r>
              <a:rPr lang="en-US" b="0" i="0" u="none" strike="noStrike">
                <a:solidFill>
                  <a:srgbClr val="0F1419"/>
                </a:solidFill>
                <a:effectLst/>
                <a:latin typeface="TwitterChirp"/>
              </a:rPr>
              <a:t> </a:t>
            </a:r>
            <a:r>
              <a:rPr lang="en-US" b="0" i="0" u="none" strike="noStrike">
                <a:solidFill>
                  <a:srgbClr val="1D9BF0"/>
                </a:solidFill>
                <a:effectLst/>
                <a:latin typeface="TwitterChirp"/>
                <a:hlinkClick r:id="rId5"/>
              </a:rPr>
              <a:t>@TrueTheVote</a:t>
            </a:r>
            <a:endParaRPr lang="en-US" b="0" i="0" u="none" strike="noStrike">
              <a:solidFill>
                <a:srgbClr val="0F1419"/>
              </a:solidFill>
              <a:effectLst/>
              <a:latin typeface="TwitterChirp"/>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46</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E0F8-1C55-2CAB-0B83-9559D7349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266E92-3DA7-D653-FEC1-A9BE01DD9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46B2D8-8A40-BA7A-F8FF-AF3EEBEB64BE}"/>
              </a:ext>
            </a:extLst>
          </p:cNvPr>
          <p:cNvSpPr>
            <a:spLocks noGrp="1"/>
          </p:cNvSpPr>
          <p:nvPr>
            <p:ph type="body" idx="1"/>
          </p:nvPr>
        </p:nvSpPr>
        <p:spPr/>
        <p:txBody>
          <a:bodyPr/>
          <a:lstStyle/>
          <a:p>
            <a:r>
              <a:rPr lang="en-US"/>
              <a:t>https://www.ssa.gov/open/havv/</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p:txBody>
      </p:sp>
      <p:sp>
        <p:nvSpPr>
          <p:cNvPr id="4" name="Slide Number Placeholder 3">
            <a:extLst>
              <a:ext uri="{FF2B5EF4-FFF2-40B4-BE49-F238E27FC236}">
                <a16:creationId xmlns:a16="http://schemas.microsoft.com/office/drawing/2014/main" id="{F6D854FE-8957-DA91-1277-66827625BEC5}"/>
              </a:ext>
            </a:extLst>
          </p:cNvPr>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318082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Ohio not in ERIC</a:t>
            </a: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795618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2016,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50</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2023,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2024-09-10  </a:t>
            </a:r>
            <a:r>
              <a:rPr lang="en-US" b="0" i="0">
                <a:solidFill>
                  <a:srgbClr val="000000"/>
                </a:solidFill>
                <a:effectLst/>
                <a:latin typeface="Times New Roman" panose="02020603050405020304" pitchFamily="18" charset="0"/>
              </a:rPr>
              <a:t>https://x.com/EarlGlynn/status/1833594621407924317</a:t>
            </a:r>
          </a:p>
          <a:p>
            <a:pPr algn="l"/>
            <a:r>
              <a:rPr lang="en-US" b="0" i="0" u="none" strike="noStrike">
                <a:solidFill>
                  <a:srgbClr val="0F1419"/>
                </a:solidFill>
                <a:effectLst/>
                <a:latin typeface="TwitterChirp"/>
              </a:rPr>
              <a:t>The Pennsylvania 2024 HAVV transactions to date (2024-08-31) are 1,632,111, which is already higher than their 2023 total of 1,340,135. </a:t>
            </a:r>
            <a:r>
              <a:rPr lang="en-US" b="0" i="0" u="none" strike="noStrike">
                <a:solidFill>
                  <a:srgbClr val="1D9BF0"/>
                </a:solidFill>
                <a:effectLst/>
                <a:latin typeface="TwitterChirp"/>
                <a:hlinkClick r:id="rId3"/>
              </a:rPr>
              <a:t>@WallStreetApes</a:t>
            </a:r>
            <a:r>
              <a:rPr lang="en-US" b="0" i="0" u="none" strike="noStrike">
                <a:solidFill>
                  <a:srgbClr val="1D9BF0"/>
                </a:solidFill>
                <a:effectLst/>
                <a:latin typeface="TwitterChirp"/>
              </a:rPr>
              <a:t> </a:t>
            </a:r>
            <a:r>
              <a:rPr lang="en-US" b="0" i="0" u="none" strike="noStrike">
                <a:solidFill>
                  <a:srgbClr val="1D9BF0"/>
                </a:solidFill>
                <a:effectLst/>
                <a:latin typeface="TwitterChirp"/>
                <a:hlinkClick r:id="rId4"/>
              </a:rPr>
              <a:t>@Eiwatchdogs</a:t>
            </a:r>
            <a:r>
              <a:rPr lang="en-US" b="0" i="0" u="none" strike="noStrike">
                <a:solidFill>
                  <a:srgbClr val="1D9BF0"/>
                </a:solidFill>
                <a:effectLst/>
                <a:latin typeface="TwitterChirp"/>
              </a:rPr>
              <a:t> </a:t>
            </a:r>
          </a:p>
          <a:p>
            <a:pPr algn="l"/>
            <a:endParaRPr lang="en-US" b="0" i="0" u="none" strike="noStrike">
              <a:solidFill>
                <a:srgbClr val="1D9BF0"/>
              </a:solidFill>
              <a:effectLst/>
              <a:latin typeface="TwitterChirp"/>
            </a:endParaRPr>
          </a:p>
          <a:p>
            <a:pPr algn="l"/>
            <a:r>
              <a:rPr lang="en-US" b="0" i="0" u="none" strike="noStrike">
                <a:solidFill>
                  <a:srgbClr val="0F1419"/>
                </a:solidFill>
                <a:effectLst/>
                <a:latin typeface="TwitterChirp"/>
              </a:rPr>
              <a:t>What causes the Pennsylvania HAVV transactions to have such wide swings since late 2021? Pennsylvania is a member of ERIC. </a:t>
            </a:r>
          </a:p>
          <a:p>
            <a:pPr algn="l"/>
            <a:endParaRPr lang="en-US" b="0" i="0" u="none" strike="noStrike">
              <a:solidFill>
                <a:srgbClr val="0F1419"/>
              </a:solidFill>
              <a:effectLst/>
              <a:latin typeface="TwitterChirp"/>
            </a:endParaRPr>
          </a:p>
          <a:p>
            <a:pPr algn="l"/>
            <a:r>
              <a:rPr lang="en-US" b="0" i="0" u="none" strike="noStrike">
                <a:solidFill>
                  <a:srgbClr val="0F1419"/>
                </a:solidFill>
                <a:effectLst/>
                <a:latin typeface="TwitterChirp"/>
              </a:rPr>
              <a:t>How can one week in 2021 have over 70% nonmatch rate in HAVV transactions?</a:t>
            </a: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2018, https://www.ncsl.org/elections-and-campaigns/automatic-voter-registration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2024-10-10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https://twitter.com/EarlGlynn/status/1844447699602637133</a:t>
            </a:r>
          </a:p>
          <a:p>
            <a:pPr algn="l"/>
            <a:r>
              <a:rPr lang="en-US" b="0" i="0">
                <a:solidFill>
                  <a:srgbClr val="363737"/>
                </a:solidFill>
                <a:effectLst/>
                <a:highlight>
                  <a:srgbClr val="FFFFFF"/>
                </a:highlight>
                <a:latin typeface="Spectral"/>
              </a:rPr>
              <a:t>Rhode Island saw all-time record high weekly Help American Vote Verification (#HAVV)  transactions the last three weeks. @RI_BOE @EIWatchdogs </a:t>
            </a:r>
          </a:p>
          <a:p>
            <a:pPr algn="l"/>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Oct. 5 HAVV data now online https://www.ssa.gov/open/havv/.  </a:t>
            </a:r>
          </a:p>
          <a:p>
            <a:pPr algn="l"/>
            <a:endParaRPr lang="en-US"/>
          </a:p>
          <a:p>
            <a:pPr algn="l"/>
            <a:r>
              <a:rPr lang="en-US">
                <a:solidFill>
                  <a:srgbClr val="363737"/>
                </a:solidFill>
                <a:highlight>
                  <a:srgbClr val="FFFFFF"/>
                </a:highlight>
                <a:latin typeface="Spectral"/>
              </a:rPr>
              <a:t>30+% mismatch rate with Social Security  data in three recent weeks.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Rhode Island is a 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https://www.ssa.gov/open/havv/</a:t>
            </a:r>
          </a:p>
          <a:p>
            <a:endParaRPr lang="en-US"/>
          </a:p>
          <a:p>
            <a:endParaRPr lang="pt-B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101364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71484-C5EB-8021-F1A7-A11F74608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80F1E-8E80-027B-71A7-32C41BA800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6140E-F3DB-C766-4271-1F31942CEE8D}"/>
              </a:ext>
            </a:extLst>
          </p:cNvPr>
          <p:cNvSpPr>
            <a:spLocks noGrp="1"/>
          </p:cNvSpPr>
          <p:nvPr>
            <p:ph type="body" idx="1"/>
          </p:nvPr>
        </p:nvSpPr>
        <p:spPr/>
        <p:txBody>
          <a:bodyPr/>
          <a:lstStyle/>
          <a:p>
            <a:r>
              <a:rPr lang="en-US"/>
              <a:t>https://www.ssa.gov/open/havv/</a:t>
            </a:r>
          </a:p>
          <a:p>
            <a:endParaRPr lang="en-US"/>
          </a:p>
          <a:p>
            <a:endParaRPr lang="pt-BR"/>
          </a:p>
        </p:txBody>
      </p:sp>
      <p:sp>
        <p:nvSpPr>
          <p:cNvPr id="4" name="Slide Number Placeholder 3">
            <a:extLst>
              <a:ext uri="{FF2B5EF4-FFF2-40B4-BE49-F238E27FC236}">
                <a16:creationId xmlns:a16="http://schemas.microsoft.com/office/drawing/2014/main" id="{CD0EE5AB-99CC-0B22-3BDA-EEDAA1B1E5D4}"/>
              </a:ext>
            </a:extLst>
          </p:cNvPr>
          <p:cNvSpPr>
            <a:spLocks noGrp="1"/>
          </p:cNvSpPr>
          <p:nvPr>
            <p:ph type="sldNum" sz="quarter" idx="5"/>
          </p:nvPr>
        </p:nvSpPr>
        <p:spPr/>
        <p:txBody>
          <a:bodyPr/>
          <a:lstStyle/>
          <a:p>
            <a:fld id="{66A7EE91-8A5D-4DA3-B4EE-0638020CEB35}" type="slidenum">
              <a:rPr lang="en-US" smtClean="0"/>
              <a:t>55</a:t>
            </a:fld>
            <a:endParaRPr lang="en-US"/>
          </a:p>
        </p:txBody>
      </p:sp>
    </p:spTree>
    <p:extLst>
      <p:ext uri="{BB962C8B-B14F-4D97-AF65-F5344CB8AC3E}">
        <p14:creationId xmlns:p14="http://schemas.microsoft.com/office/powerpoint/2010/main" val="448956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2024-09-10  </a:t>
            </a:r>
            <a:r>
              <a:rPr lang="en-US" b="0" i="0">
                <a:solidFill>
                  <a:srgbClr val="000000"/>
                </a:solidFill>
                <a:effectLst/>
                <a:latin typeface="Times New Roman" panose="02020603050405020304" pitchFamily="18" charset="0"/>
              </a:rPr>
              <a:t>https://x.com/EarlGlynn/status/1833584522581205384</a:t>
            </a:r>
          </a:p>
          <a:p>
            <a:pPr algn="l"/>
            <a:r>
              <a:rPr lang="en-US" b="0" i="0" u="none" strike="noStrike">
                <a:solidFill>
                  <a:srgbClr val="0F1419"/>
                </a:solidFill>
                <a:effectLst/>
                <a:latin typeface="TwitterChirp"/>
              </a:rPr>
              <a:t>The Texas HAVV 2024 transactions to date (2024-08-31) are 3,156,307 but the summary for 2023 was 5,623,371! </a:t>
            </a:r>
            <a:r>
              <a:rPr lang="en-US" b="0" i="0" u="none" strike="noStrike">
                <a:solidFill>
                  <a:srgbClr val="1D9BF0"/>
                </a:solidFill>
                <a:effectLst/>
                <a:latin typeface="TwitterChirp"/>
                <a:hlinkClick r:id="rId3"/>
              </a:rPr>
              <a:t>@WallStreetApes</a:t>
            </a:r>
            <a:endParaRPr lang="en-US" b="0" i="0" u="none" strike="noStrike">
              <a:solidFill>
                <a:srgbClr val="0F1419"/>
              </a:solidFill>
              <a:effectLst/>
              <a:latin typeface="TwitterChirp"/>
            </a:endParaRPr>
          </a:p>
          <a:p>
            <a:pPr algn="l"/>
            <a:r>
              <a:rPr lang="en-US" b="0" i="0" u="none" strike="noStrike">
                <a:solidFill>
                  <a:srgbClr val="1D9BF0"/>
                </a:solidFill>
                <a:effectLst/>
                <a:latin typeface="TwitterChirp"/>
                <a:hlinkClick r:id="rId4"/>
              </a:rPr>
              <a:t>@Eiwatchdogs</a:t>
            </a:r>
            <a:endParaRPr lang="en-US" b="0" i="0" u="none" strike="noStrike">
              <a:solidFill>
                <a:srgbClr val="1D9BF0"/>
              </a:solidFill>
              <a:effectLst/>
              <a:latin typeface="TwitterChirp"/>
            </a:endParaRPr>
          </a:p>
          <a:p>
            <a:pPr algn="l"/>
            <a:endParaRPr lang="en-US" b="0" i="0" u="none" strike="noStrike">
              <a:solidFill>
                <a:srgbClr val="0F1419"/>
              </a:solidFill>
              <a:effectLst/>
              <a:latin typeface="TwitterChirp"/>
            </a:endParaRPr>
          </a:p>
          <a:p>
            <a:r>
              <a:rPr lang="en-US" b="0" i="0" u="none" strike="noStrike">
                <a:solidFill>
                  <a:srgbClr val="0F1419"/>
                </a:solidFill>
                <a:effectLst/>
                <a:latin typeface="TwitterChirp"/>
              </a:rPr>
              <a:t>Texas appears to have processed the whole state through HAVV in 2020, and the weekly transaction rates have been trending upward since then.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Why was the Texas HAVV </a:t>
            </a:r>
            <a:r>
              <a:rPr lang="en-US" b="1" i="0" u="none" strike="noStrike">
                <a:solidFill>
                  <a:srgbClr val="0F1419"/>
                </a:solidFill>
                <a:effectLst/>
                <a:latin typeface="TwitterChirp"/>
              </a:rPr>
              <a:t>deceased match rate</a:t>
            </a:r>
            <a:r>
              <a:rPr lang="en-US" b="0" i="0" u="none" strike="noStrike">
                <a:solidFill>
                  <a:srgbClr val="0F1419"/>
                </a:solidFill>
                <a:effectLst/>
                <a:latin typeface="TwitterChirp"/>
              </a:rPr>
              <a:t> so high in late 2022 and much of 2023?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What explains </a:t>
            </a:r>
            <a:r>
              <a:rPr lang="en-US" b="1" i="0" u="none" strike="noStrike">
                <a:solidFill>
                  <a:srgbClr val="0F1419"/>
                </a:solidFill>
                <a:effectLst/>
                <a:latin typeface="TwitterChirp"/>
              </a:rPr>
              <a:t>high nonmatch</a:t>
            </a:r>
            <a:r>
              <a:rPr lang="en-US" b="0" i="0" u="none" strike="noStrike">
                <a:solidFill>
                  <a:srgbClr val="0F1419"/>
                </a:solidFill>
                <a:effectLst/>
                <a:latin typeface="TwitterChirp"/>
              </a:rPr>
              <a:t> Texas HAVV weekly rates since late 2022? </a:t>
            </a:r>
          </a:p>
          <a:p>
            <a:endParaRPr lang="en-US" b="0" i="0" u="none" strike="noStrike">
              <a:solidFill>
                <a:srgbClr val="0F1419"/>
              </a:solidFill>
              <a:effectLst/>
              <a:latin typeface="TwitterChirp"/>
            </a:endParaRPr>
          </a:p>
          <a:p>
            <a:r>
              <a:rPr lang="en-US" b="0" i="0" u="none" strike="noStrike">
                <a:solidFill>
                  <a:srgbClr val="0F1419"/>
                </a:solidFill>
                <a:effectLst/>
                <a:latin typeface="TwitterChirp"/>
              </a:rPr>
              <a:t>Social Security’s HAVV system seems to be designed so problems cannot be traced to their source in the week of reporting!</a:t>
            </a:r>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56</a:t>
            </a:fld>
            <a:endParaRPr lang="en-US"/>
          </a:p>
        </p:txBody>
      </p:sp>
    </p:spTree>
    <p:extLst>
      <p:ext uri="{BB962C8B-B14F-4D97-AF65-F5344CB8AC3E}">
        <p14:creationId xmlns:p14="http://schemas.microsoft.com/office/powerpoint/2010/main" val="33028382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57</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58</a:t>
            </a:fld>
            <a:endParaRPr lang="en-US"/>
          </a:p>
        </p:txBody>
      </p:sp>
    </p:spTree>
    <p:extLst>
      <p:ext uri="{BB962C8B-B14F-4D97-AF65-F5344CB8AC3E}">
        <p14:creationId xmlns:p14="http://schemas.microsoft.com/office/powerpoint/2010/main" val="4125865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1C0C-9CFF-4C9C-8512-7E88EFDC7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D456E-5EE2-9F93-7CB7-5C1FE550A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AFBDD-0BFC-35A8-4E52-9AD74EE07505}"/>
              </a:ext>
            </a:extLst>
          </p:cNvPr>
          <p:cNvSpPr>
            <a:spLocks noGrp="1"/>
          </p:cNvSpPr>
          <p:nvPr>
            <p:ph type="body" idx="1"/>
          </p:nvPr>
        </p:nvSpPr>
        <p:spPr/>
        <p:txBody>
          <a:bodyPr/>
          <a:lstStyle/>
          <a:p>
            <a:r>
              <a:rPr lang="en-US"/>
              <a:t>https://www.ssa.gov/open/havv/</a:t>
            </a:r>
          </a:p>
          <a:p>
            <a:endParaRPr lang="en-US"/>
          </a:p>
          <a:p>
            <a:endParaRPr lang="pt-BR"/>
          </a:p>
        </p:txBody>
      </p:sp>
      <p:sp>
        <p:nvSpPr>
          <p:cNvPr id="4" name="Slide Number Placeholder 3">
            <a:extLst>
              <a:ext uri="{FF2B5EF4-FFF2-40B4-BE49-F238E27FC236}">
                <a16:creationId xmlns:a16="http://schemas.microsoft.com/office/drawing/2014/main" id="{4B7552A6-E53B-3CAD-4971-555FE3AB5C83}"/>
              </a:ext>
            </a:extLst>
          </p:cNvPr>
          <p:cNvSpPr>
            <a:spLocks noGrp="1"/>
          </p:cNvSpPr>
          <p:nvPr>
            <p:ph type="sldNum" sz="quarter" idx="5"/>
          </p:nvPr>
        </p:nvSpPr>
        <p:spPr/>
        <p:txBody>
          <a:bodyPr/>
          <a:lstStyle/>
          <a:p>
            <a:fld id="{66A7EE91-8A5D-4DA3-B4EE-0638020CEB35}" type="slidenum">
              <a:rPr lang="en-US" smtClean="0"/>
              <a:t>59</a:t>
            </a:fld>
            <a:endParaRPr lang="en-US"/>
          </a:p>
        </p:txBody>
      </p:sp>
    </p:spTree>
    <p:extLst>
      <p:ext uri="{BB962C8B-B14F-4D97-AF65-F5344CB8AC3E}">
        <p14:creationId xmlns:p14="http://schemas.microsoft.com/office/powerpoint/2010/main" val="470462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60</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AA385-6D1E-0689-306F-CE13927D6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DDB1A-AEA8-78BE-CACA-A0EFE5950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E24FA-6AB9-29B8-ECB9-C7A8A185E1DE}"/>
              </a:ext>
            </a:extLst>
          </p:cNvPr>
          <p:cNvSpPr>
            <a:spLocks noGrp="1"/>
          </p:cNvSpPr>
          <p:nvPr>
            <p:ph type="body" idx="1"/>
          </p:nvPr>
        </p:nvSpPr>
        <p:spPr/>
        <p:txBody>
          <a:bodyPr/>
          <a:lstStyle/>
          <a:p>
            <a:r>
              <a:rPr lang="en-US"/>
              <a:t>https://www.ssa.gov/open/havv/</a:t>
            </a:r>
          </a:p>
          <a:p>
            <a:endParaRPr lang="en-US"/>
          </a:p>
          <a:p>
            <a:endParaRPr lang="pt-BR"/>
          </a:p>
        </p:txBody>
      </p:sp>
      <p:sp>
        <p:nvSpPr>
          <p:cNvPr id="4" name="Slide Number Placeholder 3">
            <a:extLst>
              <a:ext uri="{FF2B5EF4-FFF2-40B4-BE49-F238E27FC236}">
                <a16:creationId xmlns:a16="http://schemas.microsoft.com/office/drawing/2014/main" id="{5D9918ED-9B29-1086-99D1-DE8F04D49562}"/>
              </a:ext>
            </a:extLst>
          </p:cNvPr>
          <p:cNvSpPr>
            <a:spLocks noGrp="1"/>
          </p:cNvSpPr>
          <p:nvPr>
            <p:ph type="sldNum" sz="quarter" idx="5"/>
          </p:nvPr>
        </p:nvSpPr>
        <p:spPr/>
        <p:txBody>
          <a:bodyPr/>
          <a:lstStyle/>
          <a:p>
            <a:fld id="{66A7EE91-8A5D-4DA3-B4EE-0638020CEB35}" type="slidenum">
              <a:rPr lang="en-US" smtClean="0"/>
              <a:t>61</a:t>
            </a:fld>
            <a:endParaRPr lang="en-US"/>
          </a:p>
        </p:txBody>
      </p:sp>
    </p:spTree>
    <p:extLst>
      <p:ext uri="{BB962C8B-B14F-4D97-AF65-F5344CB8AC3E}">
        <p14:creationId xmlns:p14="http://schemas.microsoft.com/office/powerpoint/2010/main" val="3256505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62</a:t>
            </a:fld>
            <a:endParaRPr lang="en-US"/>
          </a:p>
        </p:txBody>
      </p:sp>
    </p:spTree>
    <p:extLst>
      <p:ext uri="{BB962C8B-B14F-4D97-AF65-F5344CB8AC3E}">
        <p14:creationId xmlns:p14="http://schemas.microsoft.com/office/powerpoint/2010/main" val="1777829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63</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recent updates available.  Look for folder with newer date.</a:t>
            </a:r>
          </a:p>
        </p:txBody>
      </p:sp>
      <p:sp>
        <p:nvSpPr>
          <p:cNvPr id="4" name="Slide Number Placeholder 3"/>
          <p:cNvSpPr>
            <a:spLocks noGrp="1"/>
          </p:cNvSpPr>
          <p:nvPr>
            <p:ph type="sldNum" sz="quarter" idx="5"/>
          </p:nvPr>
        </p:nvSpPr>
        <p:spPr/>
        <p:txBody>
          <a:bodyPr/>
          <a:lstStyle/>
          <a:p>
            <a:fld id="{66A7EE91-8A5D-4DA3-B4EE-0638020CEB35}" type="slidenum">
              <a:rPr lang="en-US" smtClean="0"/>
              <a:t>64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Member of ERIC:  https://ericstates.org/about/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Automatic Voter Registration, Implemented 2017, https://www.ncsl.org/elections-and-campaigns/automatic-voter-registration</a:t>
            </a: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10003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2/10/2025</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2/10/2025</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2/10/2025</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2/10/2025</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2/10/2025</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2/10/2025</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2/10/2025</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2/10/2025</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2/10/2025</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2/10/2025</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2/10/2025</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2/10/2025</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fglynn@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ssa.gov/open/havv/"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hlinkClick r:id="rId3"/>
              </a:rPr>
              <a:t>efglynn@gmail.com</a:t>
            </a:r>
            <a:br>
              <a:rPr lang="en-US" sz="1400"/>
            </a:br>
            <a:r>
              <a:rPr lang="en-US" sz="1200" i="0">
                <a:solidFill>
                  <a:srgbClr val="363737"/>
                </a:solidFill>
                <a:effectLst/>
                <a:highlight>
                  <a:srgbClr val="FFFFFF"/>
                </a:highlight>
                <a:latin typeface="var(--font_family_headings, var(--font_family_headings_preset, var(--font-family-title)))"/>
              </a:rPr>
              <a:t>watchdoglab.substack.com/p/questions-about-help-</a:t>
            </a:r>
            <a:r>
              <a:rPr lang="en-US" sz="1200" i="0" err="1">
                <a:solidFill>
                  <a:srgbClr val="363737"/>
                </a:solidFill>
                <a:effectLst/>
                <a:highlight>
                  <a:srgbClr val="FFFFFF"/>
                </a:highlight>
                <a:latin typeface="var(--font_family_headings, var(--font_family_headings_preset, var(--font-family-title)))"/>
              </a:rPr>
              <a:t>america</a:t>
            </a:r>
            <a:r>
              <a:rPr lang="en-US" sz="1200" i="0">
                <a:solidFill>
                  <a:srgbClr val="363737"/>
                </a:solidFill>
                <a:effectLst/>
                <a:highlight>
                  <a:srgbClr val="FFFFFF"/>
                </a:highlight>
                <a:latin typeface="var(--font_family_headings, var(--font_family_headings_preset, var(--font-family-title)))"/>
              </a:rPr>
              <a:t>-vote</a:t>
            </a:r>
            <a:br>
              <a:rPr lang="en-US" sz="1200"/>
            </a:br>
            <a:r>
              <a:rPr lang="en-US" sz="1200"/>
              <a:t>github.com/EarlGlynn/HAVV-analysis</a:t>
            </a:r>
          </a:p>
          <a:p>
            <a:r>
              <a:rPr lang="en-US" sz="1800"/>
              <a:t>2025-02-04 (only partially updated)</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2D9507-D0B1-E365-9DA2-83590B718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2959B1-90ED-8DF0-C3D0-AA4704E03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51628"/>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13</a:t>
            </a:fld>
            <a:endParaRPr lang="en-US"/>
          </a:p>
        </p:txBody>
      </p:sp>
      <p:sp>
        <p:nvSpPr>
          <p:cNvPr id="12" name="Rectangle 11">
            <a:extLst>
              <a:ext uri="{FF2B5EF4-FFF2-40B4-BE49-F238E27FC236}">
                <a16:creationId xmlns:a16="http://schemas.microsoft.com/office/drawing/2014/main" id="{AEB3CA46-E0F2-80C1-BC85-5BA6741F04D9}"/>
              </a:ext>
            </a:extLst>
          </p:cNvPr>
          <p:cNvSpPr/>
          <p:nvPr/>
        </p:nvSpPr>
        <p:spPr>
          <a:xfrm>
            <a:off x="9865480" y="351628"/>
            <a:ext cx="91303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5" y="2544819"/>
            <a:ext cx="91303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891530" y="1257992"/>
            <a:ext cx="4834916" cy="923330"/>
          </a:xfrm>
          <a:prstGeom prst="rect">
            <a:avLst/>
          </a:prstGeom>
          <a:noFill/>
        </p:spPr>
        <p:txBody>
          <a:bodyPr wrap="square" rtlCol="0">
            <a:spAutoFit/>
          </a:bodyPr>
          <a:lstStyle/>
          <a:p>
            <a:r>
              <a:rPr lang="en-US" err="1"/>
              <a:t>HAVV</a:t>
            </a:r>
            <a:r>
              <a:rPr lang="en-US"/>
              <a:t> </a:t>
            </a:r>
            <a:r>
              <a:rPr lang="en-US" b="1">
                <a:solidFill>
                  <a:srgbClr val="0070C0"/>
                </a:solidFill>
              </a:rPr>
              <a:t>total transactions </a:t>
            </a:r>
            <a:r>
              <a:rPr lang="en-US"/>
              <a:t>set all-time record highs of 100,000+ for three weeks in Oct. 2024.  Week </a:t>
            </a:r>
            <a:br>
              <a:rPr lang="en-US"/>
            </a:br>
            <a:r>
              <a:rPr lang="en-US"/>
              <a:t>ending Oct. 26 had nearly 50% nonmatches.</a:t>
            </a:r>
          </a:p>
        </p:txBody>
      </p:sp>
      <p:cxnSp>
        <p:nvCxnSpPr>
          <p:cNvPr id="19" name="Straight Arrow Connector 18">
            <a:extLst>
              <a:ext uri="{FF2B5EF4-FFF2-40B4-BE49-F238E27FC236}">
                <a16:creationId xmlns:a16="http://schemas.microsoft.com/office/drawing/2014/main" id="{96EF419E-CCC9-89D3-F9C7-1CF7107718D2}"/>
              </a:ext>
            </a:extLst>
          </p:cNvPr>
          <p:cNvCxnSpPr>
            <a:cxnSpLocks/>
          </p:cNvCxnSpPr>
          <p:nvPr/>
        </p:nvCxnSpPr>
        <p:spPr>
          <a:xfrm flipH="1">
            <a:off x="10654239" y="231507"/>
            <a:ext cx="353332" cy="215103"/>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55CCE-7183-0601-CDA7-07696C54F98D}"/>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7" name="Picture 16">
            <a:extLst>
              <a:ext uri="{FF2B5EF4-FFF2-40B4-BE49-F238E27FC236}">
                <a16:creationId xmlns:a16="http://schemas.microsoft.com/office/drawing/2014/main" id="{2B7A25AB-087D-CC83-24A9-8BDFA55CA47F}"/>
              </a:ext>
            </a:extLst>
          </p:cNvPr>
          <p:cNvPicPr>
            <a:picLocks noChangeAspect="1"/>
          </p:cNvPicPr>
          <p:nvPr/>
        </p:nvPicPr>
        <p:blipFill>
          <a:blip r:embed="rId4"/>
          <a:stretch>
            <a:fillRect/>
          </a:stretch>
        </p:blipFill>
        <p:spPr>
          <a:xfrm>
            <a:off x="891530" y="2149592"/>
            <a:ext cx="4420296" cy="4525541"/>
          </a:xfrm>
          <a:prstGeom prst="rect">
            <a:avLst/>
          </a:prstGeom>
        </p:spPr>
      </p:pic>
    </p:spTree>
    <p:extLst>
      <p:ext uri="{BB962C8B-B14F-4D97-AF65-F5344CB8AC3E}">
        <p14:creationId xmlns:p14="http://schemas.microsoft.com/office/powerpoint/2010/main" val="119057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AEE808-2F25-4A77-3C0A-DB954C83C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BB15CBB-343A-BAED-5648-255A3A7B6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0" y="3029952"/>
            <a:ext cx="981559"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2862322"/>
          </a:xfrm>
          <a:prstGeom prst="rect">
            <a:avLst/>
          </a:prstGeom>
          <a:noFill/>
        </p:spPr>
        <p:txBody>
          <a:bodyPr wrap="square" rtlCol="0">
            <a:spAutoFit/>
          </a:bodyPr>
          <a:lstStyle/>
          <a:p>
            <a:pPr algn="l"/>
            <a:r>
              <a:rPr lang="en-US">
                <a:solidFill>
                  <a:srgbClr val="363737"/>
                </a:solidFill>
                <a:highlight>
                  <a:srgbClr val="FFFFFF"/>
                </a:highlight>
                <a:latin typeface="Spectral"/>
              </a:rPr>
              <a:t>For week ending Sept 14, 2024, Colorado set highest HAVV weekly transaction rate since 2016.</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does Colorado have ~35% non</a:t>
            </a:r>
          </a:p>
          <a:p>
            <a:pPr algn="l"/>
            <a:r>
              <a:rPr lang="en-US">
                <a:solidFill>
                  <a:srgbClr val="363737"/>
                </a:solidFill>
                <a:highlight>
                  <a:srgbClr val="FFFFFF"/>
                </a:highlight>
                <a:latin typeface="Spectral"/>
              </a:rPr>
              <a:t>match rate?</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Before 2022 Colorado’s HAVV reporting was not weekly, with </a:t>
            </a:r>
          </a:p>
          <a:p>
            <a:pPr algn="l"/>
            <a:r>
              <a:rPr lang="en-US">
                <a:solidFill>
                  <a:srgbClr val="363737"/>
                </a:solidFill>
                <a:highlight>
                  <a:srgbClr val="FFFFFF"/>
                </a:highlight>
                <a:latin typeface="Spectral"/>
              </a:rPr>
              <a:t>sporadic and often monthly reports.</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714E230-9361-CB1B-D981-B2DB21699EED}"/>
              </a:ext>
            </a:extLst>
          </p:cNvPr>
          <p:cNvPicPr>
            <a:picLocks noChangeAspect="1"/>
          </p:cNvPicPr>
          <p:nvPr/>
        </p:nvPicPr>
        <p:blipFill>
          <a:blip r:embed="rId4"/>
          <a:stretch>
            <a:fillRect/>
          </a:stretch>
        </p:blipFill>
        <p:spPr>
          <a:xfrm>
            <a:off x="914400" y="4471506"/>
            <a:ext cx="4403646" cy="1537781"/>
          </a:xfrm>
          <a:prstGeom prst="rect">
            <a:avLst/>
          </a:prstGeom>
        </p:spPr>
      </p:pic>
      <p:cxnSp>
        <p:nvCxnSpPr>
          <p:cNvPr id="20" name="Straight Arrow Connector 19">
            <a:extLst>
              <a:ext uri="{FF2B5EF4-FFF2-40B4-BE49-F238E27FC236}">
                <a16:creationId xmlns:a16="http://schemas.microsoft.com/office/drawing/2014/main" id="{1FD88542-8FF4-28C0-50A3-83BC71201C10}"/>
              </a:ext>
            </a:extLst>
          </p:cNvPr>
          <p:cNvCxnSpPr>
            <a:cxnSpLocks/>
          </p:cNvCxnSpPr>
          <p:nvPr/>
        </p:nvCxnSpPr>
        <p:spPr>
          <a:xfrm flipH="1">
            <a:off x="10652092" y="734008"/>
            <a:ext cx="343578" cy="33532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67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41C4C-635F-1F9B-DB2F-6556DC52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Delaware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pic>
        <p:nvPicPr>
          <p:cNvPr id="5" name="Picture 4">
            <a:extLst>
              <a:ext uri="{FF2B5EF4-FFF2-40B4-BE49-F238E27FC236}">
                <a16:creationId xmlns:a16="http://schemas.microsoft.com/office/drawing/2014/main" id="{6C3D6CEE-D996-F712-E876-A03F33D8F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393688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District of Columbia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pic>
        <p:nvPicPr>
          <p:cNvPr id="5" name="Picture 4">
            <a:extLst>
              <a:ext uri="{FF2B5EF4-FFF2-40B4-BE49-F238E27FC236}">
                <a16:creationId xmlns:a16="http://schemas.microsoft.com/office/drawing/2014/main" id="{6C154D38-7154-EE8B-48AE-CB0248DA8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3890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1009608"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  </a:t>
            </a:r>
            <a:r>
              <a:rPr lang="en-US" sz="1600" b="1">
                <a:solidFill>
                  <a:srgbClr val="0070C0"/>
                </a:solidFill>
                <a:latin typeface="+mj-lt"/>
                <a:ea typeface="+mj-ea"/>
                <a:cs typeface="+mj-cs"/>
              </a:rPr>
              <a:t>CA, GA, MD, MI, NE, NV, NY, TX</a:t>
            </a:r>
            <a:endParaRPr lang="en-US"/>
          </a:p>
          <a:p>
            <a:pPr lvl="1"/>
            <a:r>
              <a:rPr lang="en-US"/>
              <a:t>Current HAVV Data Issues [19]   </a:t>
            </a:r>
            <a:r>
              <a:rPr lang="en-US" sz="1600" b="1">
                <a:solidFill>
                  <a:srgbClr val="0070C0"/>
                </a:solidFill>
                <a:latin typeface="+mj-lt"/>
                <a:ea typeface="+mj-ea"/>
                <a:cs typeface="+mj-cs"/>
              </a:rPr>
              <a:t>AL, AK, AZ, AR, CO, IA, IL, KS, MA, MO, MT, NC, OH, OR, PA, RI, SD, UT , VT </a:t>
            </a:r>
          </a:p>
          <a:p>
            <a:pPr lvl="1"/>
            <a:r>
              <a:rPr lang="en-US"/>
              <a:t>States with “Consistent” Reporting [11]  </a:t>
            </a:r>
            <a:r>
              <a:rPr lang="en-US" sz="1600" b="1">
                <a:solidFill>
                  <a:srgbClr val="0070C0"/>
                </a:solidFill>
                <a:latin typeface="+mj-lt"/>
                <a:ea typeface="+mj-ea"/>
                <a:cs typeface="+mj-cs"/>
              </a:rPr>
              <a:t>CT, FL, ID, IN, LA, MN, MS, NJ, WA, WI, WY </a:t>
            </a:r>
          </a:p>
          <a:p>
            <a:pPr lvl="1"/>
            <a:r>
              <a:rPr lang="en-US"/>
              <a:t>Low Transactions or Minimally Participating [6]  </a:t>
            </a:r>
            <a:r>
              <a:rPr lang="nl-NL" sz="1600" b="1">
                <a:solidFill>
                  <a:srgbClr val="0070C0"/>
                </a:solidFill>
                <a:latin typeface="+mj-lt"/>
                <a:ea typeface="+mj-ea"/>
                <a:cs typeface="+mj-cs"/>
              </a:rPr>
              <a:t>DE, DC, HI, ME, NH, OK </a:t>
            </a:r>
          </a:p>
          <a:p>
            <a:pPr lvl="1"/>
            <a:r>
              <a:rPr lang="en-US"/>
              <a:t>Not Participating in HAVV [7]</a:t>
            </a:r>
          </a:p>
          <a:p>
            <a:r>
              <a:rPr lang="en-US"/>
              <a:t>Online GitHub Resources</a:t>
            </a:r>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5235186" y="5587375"/>
            <a:ext cx="3596639" cy="338554"/>
          </a:xfrm>
          <a:prstGeom prst="rect">
            <a:avLst/>
          </a:prstGeom>
          <a:noFill/>
        </p:spPr>
        <p:txBody>
          <a:bodyPr wrap="square" rtlCol="0">
            <a:spAutoFit/>
          </a:bodyPr>
          <a:lstStyle/>
          <a:p>
            <a:r>
              <a:rPr lang="en-US" sz="1600" b="1">
                <a:solidFill>
                  <a:srgbClr val="0070C0"/>
                </a:solidFill>
                <a:latin typeface="+mj-lt"/>
                <a:ea typeface="+mj-ea"/>
                <a:cs typeface="+mj-cs"/>
              </a:rPr>
              <a:t>KY, NM, ND, SC, TN, VA, WV</a:t>
            </a:r>
            <a:endParaRPr lang="en-US">
              <a:solidFill>
                <a:srgbClr val="0070C0"/>
              </a:solidFill>
            </a:endParaRP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20</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B45129-DBA5-054D-F519-D9041A818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10571019" y="2519788"/>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07472" y="1238536"/>
            <a:ext cx="6975764" cy="4247317"/>
          </a:xfrm>
          <a:prstGeom prst="rect">
            <a:avLst/>
          </a:prstGeom>
          <a:noFill/>
        </p:spPr>
        <p:txBody>
          <a:bodyPr wrap="square" rtlCol="0">
            <a:spAutoFit/>
          </a:bodyPr>
          <a:lstStyle/>
          <a:p>
            <a:pPr algn="l"/>
            <a:r>
              <a:rPr lang="en-US"/>
              <a:t>In Georgia for </a:t>
            </a:r>
            <a:r>
              <a:rPr lang="en-US" b="1"/>
              <a:t>sixth consecutive week </a:t>
            </a:r>
            <a:br>
              <a:rPr lang="en-US" b="1"/>
            </a:br>
            <a:r>
              <a:rPr lang="en-US"/>
              <a:t>the HAVV transaction mismatch rate with </a:t>
            </a:r>
            <a:br>
              <a:rPr lang="en-US"/>
            </a:br>
            <a:r>
              <a:rPr lang="en-US"/>
              <a:t>Social Security records has been 70% or higher.  </a:t>
            </a:r>
          </a:p>
          <a:p>
            <a:pPr algn="l"/>
            <a:endParaRPr lang="en-US"/>
          </a:p>
          <a:p>
            <a:pPr algn="l"/>
            <a:r>
              <a:rPr lang="en-US"/>
              <a:t>For all of 2024 nearly half of transactions have </a:t>
            </a:r>
            <a:br>
              <a:rPr lang="en-US"/>
            </a:br>
            <a:r>
              <a:rPr lang="en-US"/>
              <a:t>not matched.</a:t>
            </a:r>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AE4A94-AD73-223A-4E95-789770FB646A}"/>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5" name="Picture 14">
            <a:extLst>
              <a:ext uri="{FF2B5EF4-FFF2-40B4-BE49-F238E27FC236}">
                <a16:creationId xmlns:a16="http://schemas.microsoft.com/office/drawing/2014/main" id="{AAAEE6BD-E1E9-4B90-1D6A-6E800E6A5904}"/>
              </a:ext>
            </a:extLst>
          </p:cNvPr>
          <p:cNvPicPr>
            <a:picLocks noChangeAspect="1"/>
          </p:cNvPicPr>
          <p:nvPr/>
        </p:nvPicPr>
        <p:blipFill>
          <a:blip r:embed="rId4"/>
          <a:stretch>
            <a:fillRect/>
          </a:stretch>
        </p:blipFill>
        <p:spPr>
          <a:xfrm>
            <a:off x="999579" y="2989106"/>
            <a:ext cx="4257645" cy="3524119"/>
          </a:xfrm>
          <a:prstGeom prst="rect">
            <a:avLst/>
          </a:prstGeom>
        </p:spPr>
      </p:pic>
    </p:spTree>
    <p:extLst>
      <p:ext uri="{BB962C8B-B14F-4D97-AF65-F5344CB8AC3E}">
        <p14:creationId xmlns:p14="http://schemas.microsoft.com/office/powerpoint/2010/main" val="229891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Hawaii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pic>
        <p:nvPicPr>
          <p:cNvPr id="5" name="Picture 4">
            <a:extLst>
              <a:ext uri="{FF2B5EF4-FFF2-40B4-BE49-F238E27FC236}">
                <a16:creationId xmlns:a16="http://schemas.microsoft.com/office/drawing/2014/main" id="{818FE106-05FC-AEA4-7593-6A1D93759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67047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006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05918D5-83E2-C455-6842-ADDE4C2F3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1853" y="365125"/>
            <a:ext cx="34390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219FAD-1CB1-8905-350C-8DD55BB4C9D9}"/>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New all-time record high weekly HAVV transactions for Indiana in the week ending Oct. 5.</a:t>
            </a:r>
          </a:p>
        </p:txBody>
      </p:sp>
      <p:sp>
        <p:nvSpPr>
          <p:cNvPr id="13" name="TextBox 12">
            <a:extLst>
              <a:ext uri="{FF2B5EF4-FFF2-40B4-BE49-F238E27FC236}">
                <a16:creationId xmlns:a16="http://schemas.microsoft.com/office/drawing/2014/main" id="{7A1CA256-7908-B265-8F4A-79860E9D0335}"/>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11" name="Picture 10">
            <a:extLst>
              <a:ext uri="{FF2B5EF4-FFF2-40B4-BE49-F238E27FC236}">
                <a16:creationId xmlns:a16="http://schemas.microsoft.com/office/drawing/2014/main" id="{72E4EA7D-C7E6-C0AC-AA40-3F2CB654A814}"/>
              </a:ext>
            </a:extLst>
          </p:cNvPr>
          <p:cNvPicPr>
            <a:picLocks noChangeAspect="1"/>
          </p:cNvPicPr>
          <p:nvPr/>
        </p:nvPicPr>
        <p:blipFill>
          <a:blip r:embed="rId4"/>
          <a:stretch>
            <a:fillRect/>
          </a:stretch>
        </p:blipFill>
        <p:spPr>
          <a:xfrm>
            <a:off x="706917" y="2533786"/>
            <a:ext cx="4665345" cy="3751074"/>
          </a:xfrm>
          <a:prstGeom prst="rect">
            <a:avLst/>
          </a:prstGeom>
        </p:spPr>
      </p:pic>
      <p:sp>
        <p:nvSpPr>
          <p:cNvPr id="17" name="Rectangle 16">
            <a:extLst>
              <a:ext uri="{FF2B5EF4-FFF2-40B4-BE49-F238E27FC236}">
                <a16:creationId xmlns:a16="http://schemas.microsoft.com/office/drawing/2014/main" id="{326E8C14-29E0-21F5-9AA9-7CE07CCD8077}"/>
              </a:ext>
            </a:extLst>
          </p:cNvPr>
          <p:cNvSpPr/>
          <p:nvPr/>
        </p:nvSpPr>
        <p:spPr>
          <a:xfrm>
            <a:off x="10552684" y="357348"/>
            <a:ext cx="17607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54D91E-2E6C-6790-CFF9-20C2834C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E58319-0B4A-19DA-2FC2-75AEAE1B3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809894" cy="2862322"/>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r>
              <a:rPr lang="en-US">
                <a:solidFill>
                  <a:srgbClr val="363737"/>
                </a:solidFill>
                <a:highlight>
                  <a:srgbClr val="FFFFFF"/>
                </a:highlight>
                <a:latin typeface="Spectral"/>
              </a:rPr>
              <a:t>:</a:t>
            </a:r>
          </a:p>
          <a:p>
            <a:pPr algn="l"/>
            <a:r>
              <a:rPr lang="en-US">
                <a:solidFill>
                  <a:srgbClr val="363737"/>
                </a:solidFill>
                <a:highlight>
                  <a:srgbClr val="FFFFFF"/>
                </a:highlight>
                <a:latin typeface="Spectral"/>
              </a:rPr>
              <a:t>Six weeks show &gt; 30% deceased match rate.</a:t>
            </a:r>
            <a:endParaRPr lang="en-US" i="0">
              <a:solidFill>
                <a:srgbClr val="363737"/>
              </a:solidFill>
              <a:effectLst/>
              <a:highlight>
                <a:srgbClr val="FFFFFF"/>
              </a:highlight>
              <a:latin typeface="Spectral"/>
            </a:endParaRP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971734" y="283146"/>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1493D6-0AD6-204B-276B-58D44C2D61F4}"/>
              </a:ext>
            </a:extLst>
          </p:cNvPr>
          <p:cNvSpPr txBox="1"/>
          <p:nvPr/>
        </p:nvSpPr>
        <p:spPr>
          <a:xfrm>
            <a:off x="8019630" y="605863"/>
            <a:ext cx="922368" cy="738664"/>
          </a:xfrm>
          <a:prstGeom prst="rect">
            <a:avLst/>
          </a:prstGeom>
          <a:noFill/>
        </p:spPr>
        <p:txBody>
          <a:bodyPr wrap="none" rtlCol="0">
            <a:spAutoFit/>
          </a:bodyPr>
          <a:lstStyle/>
          <a:p>
            <a:pPr algn="r"/>
            <a:r>
              <a:rPr lang="en-US" sz="1400"/>
              <a:t>Whole </a:t>
            </a:r>
            <a:br>
              <a:rPr lang="en-US" sz="1400"/>
            </a:br>
            <a:r>
              <a:rPr lang="en-US" sz="1400"/>
              <a:t>State</a:t>
            </a:r>
          </a:p>
          <a:p>
            <a:pPr algn="r"/>
            <a:r>
              <a:rPr lang="en-US" sz="1400"/>
              <a:t>Processed</a:t>
            </a:r>
          </a:p>
        </p:txBody>
      </p:sp>
      <p:sp>
        <p:nvSpPr>
          <p:cNvPr id="16" name="Rectangle 15">
            <a:extLst>
              <a:ext uri="{FF2B5EF4-FFF2-40B4-BE49-F238E27FC236}">
                <a16:creationId xmlns:a16="http://schemas.microsoft.com/office/drawing/2014/main" id="{5CE081CB-FE4A-3540-A531-CB482CDD5884}"/>
              </a:ext>
            </a:extLst>
          </p:cNvPr>
          <p:cNvSpPr/>
          <p:nvPr/>
        </p:nvSpPr>
        <p:spPr>
          <a:xfrm>
            <a:off x="10409646" y="4688789"/>
            <a:ext cx="1171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5D79A45-AAA1-675C-5D9A-5D2AA614232C}"/>
              </a:ext>
            </a:extLst>
          </p:cNvPr>
          <p:cNvPicPr>
            <a:picLocks noChangeAspect="1"/>
          </p:cNvPicPr>
          <p:nvPr/>
        </p:nvPicPr>
        <p:blipFill>
          <a:blip r:embed="rId4"/>
          <a:stretch>
            <a:fillRect/>
          </a:stretch>
        </p:blipFill>
        <p:spPr>
          <a:xfrm>
            <a:off x="975278" y="4233922"/>
            <a:ext cx="4191453" cy="1606592"/>
          </a:xfrm>
          <a:prstGeom prst="rect">
            <a:avLst/>
          </a:prstGeom>
        </p:spPr>
      </p:pic>
      <p:cxnSp>
        <p:nvCxnSpPr>
          <p:cNvPr id="22" name="Straight Arrow Connector 21">
            <a:extLst>
              <a:ext uri="{FF2B5EF4-FFF2-40B4-BE49-F238E27FC236}">
                <a16:creationId xmlns:a16="http://schemas.microsoft.com/office/drawing/2014/main" id="{32C91D29-BFD6-B795-1B04-1D7B3EB95AAA}"/>
              </a:ext>
            </a:extLst>
          </p:cNvPr>
          <p:cNvCxnSpPr>
            <a:cxnSpLocks/>
          </p:cNvCxnSpPr>
          <p:nvPr/>
        </p:nvCxnSpPr>
        <p:spPr>
          <a:xfrm flipH="1">
            <a:off x="10638263" y="4847063"/>
            <a:ext cx="286336" cy="3717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E53F3E-067C-3D03-B083-4885066350A3}"/>
              </a:ext>
            </a:extLst>
          </p:cNvPr>
          <p:cNvSpPr txBox="1"/>
          <p:nvPr/>
        </p:nvSpPr>
        <p:spPr>
          <a:xfrm>
            <a:off x="10575641" y="4306149"/>
            <a:ext cx="835485" cy="646331"/>
          </a:xfrm>
          <a:prstGeom prst="rect">
            <a:avLst/>
          </a:prstGeom>
          <a:noFill/>
        </p:spPr>
        <p:txBody>
          <a:bodyPr wrap="none" rtlCol="0">
            <a:spAutoFit/>
          </a:bodyPr>
          <a:lstStyle/>
          <a:p>
            <a:pPr algn="ctr"/>
            <a:r>
              <a:rPr lang="en-US">
                <a:solidFill>
                  <a:srgbClr val="0070C0"/>
                </a:solidFill>
              </a:rPr>
              <a:t>Aug 17</a:t>
            </a:r>
            <a:br>
              <a:rPr lang="en-US">
                <a:solidFill>
                  <a:srgbClr val="0070C0"/>
                </a:solidFill>
              </a:rPr>
            </a:br>
            <a:r>
              <a:rPr lang="en-US">
                <a:solidFill>
                  <a:srgbClr val="0070C0"/>
                </a:solidFill>
              </a:rPr>
              <a:t>33%</a:t>
            </a:r>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Kentucky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65567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6A383B-30C9-3864-3317-EFFE61E4A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Maine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pic>
        <p:nvPicPr>
          <p:cNvPr id="5" name="Picture 4">
            <a:extLst>
              <a:ext uri="{FF2B5EF4-FFF2-40B4-BE49-F238E27FC236}">
                <a16:creationId xmlns:a16="http://schemas.microsoft.com/office/drawing/2014/main" id="{C8B406D3-8C9F-0AF2-380B-555F50EA7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850093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645FC-ABF7-431C-7AC4-20F66AF62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776939" cy="4801314"/>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p:txBody>
      </p:sp>
      <p:sp>
        <p:nvSpPr>
          <p:cNvPr id="7" name="Rectangle 6">
            <a:extLst>
              <a:ext uri="{FF2B5EF4-FFF2-40B4-BE49-F238E27FC236}">
                <a16:creationId xmlns:a16="http://schemas.microsoft.com/office/drawing/2014/main" id="{5FD5F01A-D1C2-B205-E4DE-2CCF7A9FD896}"/>
              </a:ext>
            </a:extLst>
          </p:cNvPr>
          <p:cNvSpPr/>
          <p:nvPr/>
        </p:nvSpPr>
        <p:spPr>
          <a:xfrm>
            <a:off x="9584379" y="363100"/>
            <a:ext cx="114438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1892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8302C7F-E817-6C22-7052-3B697C7F21B4}"/>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22" name="Picture 21">
            <a:extLst>
              <a:ext uri="{FF2B5EF4-FFF2-40B4-BE49-F238E27FC236}">
                <a16:creationId xmlns:a16="http://schemas.microsoft.com/office/drawing/2014/main" id="{BAE4C3DB-B933-E062-EC60-D7DF800B324D}"/>
              </a:ext>
            </a:extLst>
          </p:cNvPr>
          <p:cNvPicPr>
            <a:picLocks noChangeAspect="1"/>
          </p:cNvPicPr>
          <p:nvPr/>
        </p:nvPicPr>
        <p:blipFill>
          <a:blip r:embed="rId4"/>
          <a:stretch>
            <a:fillRect/>
          </a:stretch>
        </p:blipFill>
        <p:spPr>
          <a:xfrm>
            <a:off x="992964" y="3098734"/>
            <a:ext cx="3016328" cy="3682857"/>
          </a:xfrm>
          <a:prstGeom prst="rect">
            <a:avLst/>
          </a:prstGeom>
        </p:spPr>
      </p:pic>
    </p:spTree>
    <p:extLst>
      <p:ext uri="{BB962C8B-B14F-4D97-AF65-F5344CB8AC3E}">
        <p14:creationId xmlns:p14="http://schemas.microsoft.com/office/powerpoint/2010/main" val="3115006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ABDBD5A-82E4-0464-D11C-A07035A5B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61763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994048-EF69-57C6-1692-201C36A22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501"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47104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All-time record high HAVV transactions occurred five of the last six weeks.</a:t>
            </a:r>
            <a:endParaRPr lang="en-US">
              <a:solidFill>
                <a:srgbClr val="363737"/>
              </a:solidFill>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10446391" y="365125"/>
            <a:ext cx="26145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69341BE-C708-FFA9-2770-390F28E4D339}"/>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cxnSp>
        <p:nvCxnSpPr>
          <p:cNvPr id="18" name="Straight Arrow Connector 17">
            <a:extLst>
              <a:ext uri="{FF2B5EF4-FFF2-40B4-BE49-F238E27FC236}">
                <a16:creationId xmlns:a16="http://schemas.microsoft.com/office/drawing/2014/main" id="{28159D81-E6A0-EB3A-685F-D747203E815C}"/>
              </a:ext>
            </a:extLst>
          </p:cNvPr>
          <p:cNvCxnSpPr>
            <a:cxnSpLocks/>
          </p:cNvCxnSpPr>
          <p:nvPr/>
        </p:nvCxnSpPr>
        <p:spPr>
          <a:xfrm flipH="1">
            <a:off x="10654239" y="182867"/>
            <a:ext cx="353332" cy="215103"/>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165E3B8-96CD-3080-2602-3EB3618E2770}"/>
              </a:ext>
            </a:extLst>
          </p:cNvPr>
          <p:cNvPicPr>
            <a:picLocks noChangeAspect="1"/>
          </p:cNvPicPr>
          <p:nvPr/>
        </p:nvPicPr>
        <p:blipFill>
          <a:blip r:embed="rId4"/>
          <a:stretch>
            <a:fillRect/>
          </a:stretch>
        </p:blipFill>
        <p:spPr>
          <a:xfrm>
            <a:off x="1034172" y="2345582"/>
            <a:ext cx="4552538" cy="4147293"/>
          </a:xfrm>
          <a:prstGeom prst="rect">
            <a:avLst/>
          </a:prstGeom>
        </p:spPr>
      </p:pic>
    </p:spTree>
    <p:extLst>
      <p:ext uri="{BB962C8B-B14F-4D97-AF65-F5344CB8AC3E}">
        <p14:creationId xmlns:p14="http://schemas.microsoft.com/office/powerpoint/2010/main" val="109570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3AB8DA-D1C7-71BF-302D-9B0244177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2500DA-08E9-F25B-AE3C-0A243B3C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7C8D6-AF2A-75FC-A82A-C28C166CB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5" name="TextBox 4">
            <a:extLst>
              <a:ext uri="{FF2B5EF4-FFF2-40B4-BE49-F238E27FC236}">
                <a16:creationId xmlns:a16="http://schemas.microsoft.com/office/drawing/2014/main" id="{E91A68F2-B7E7-3D27-D03F-B6C5CF9B1BFF}"/>
              </a:ext>
            </a:extLst>
          </p:cNvPr>
          <p:cNvSpPr txBox="1"/>
          <p:nvPr/>
        </p:nvSpPr>
        <p:spPr>
          <a:xfrm>
            <a:off x="892096" y="1166706"/>
            <a:ext cx="4731267" cy="3631763"/>
          </a:xfrm>
          <a:prstGeom prst="rect">
            <a:avLst/>
          </a:prstGeom>
          <a:noFill/>
        </p:spPr>
        <p:txBody>
          <a:bodyPr wrap="square" rtlCol="0">
            <a:spAutoFit/>
          </a:bodyPr>
          <a:lstStyle/>
          <a:p>
            <a:pPr algn="l"/>
            <a:r>
              <a:rPr lang="en-US" sz="1600" b="0" i="0">
                <a:solidFill>
                  <a:srgbClr val="363737"/>
                </a:solidFill>
                <a:effectLst/>
                <a:highlight>
                  <a:srgbClr val="FFFFFF"/>
                </a:highlight>
                <a:latin typeface="Spectral"/>
              </a:rPr>
              <a:t>Why have </a:t>
            </a:r>
            <a:r>
              <a:rPr lang="en-US" sz="1600">
                <a:solidFill>
                  <a:srgbClr val="363737"/>
                </a:solidFill>
                <a:highlight>
                  <a:srgbClr val="FFFFFF"/>
                </a:highlight>
                <a:latin typeface="Spectral"/>
              </a:rPr>
              <a:t>HAVV</a:t>
            </a:r>
            <a:r>
              <a:rPr lang="en-US" sz="1600" b="0" i="0">
                <a:solidFill>
                  <a:srgbClr val="363737"/>
                </a:solidFill>
                <a:effectLst/>
                <a:highlight>
                  <a:srgbClr val="FFFFFF"/>
                </a:highlight>
                <a:latin typeface="Spectral"/>
              </a:rPr>
              <a:t> weekly </a:t>
            </a:r>
            <a:r>
              <a:rPr lang="en-US" sz="1600" b="1" i="0">
                <a:solidFill>
                  <a:srgbClr val="0070C0"/>
                </a:solidFill>
                <a:effectLst/>
                <a:highlight>
                  <a:srgbClr val="FFFFFF"/>
                </a:highlight>
                <a:latin typeface="Spectral"/>
              </a:rPr>
              <a:t>transactions </a:t>
            </a:r>
            <a:r>
              <a:rPr lang="en-US" sz="1600">
                <a:solidFill>
                  <a:srgbClr val="363737"/>
                </a:solidFill>
                <a:highlight>
                  <a:srgbClr val="FFFFFF"/>
                </a:highlight>
                <a:latin typeface="Spectral"/>
              </a:rPr>
              <a:t>skyrocketed</a:t>
            </a:r>
            <a:r>
              <a:rPr lang="en-US" sz="1600" b="0" i="0">
                <a:solidFill>
                  <a:srgbClr val="363737"/>
                </a:solidFill>
                <a:effectLst/>
                <a:highlight>
                  <a:srgbClr val="FFFFFF"/>
                </a:highlight>
                <a:latin typeface="Spectral"/>
              </a:rPr>
              <a:t> in late 2023 and 2024 with wide week-to-week swings?</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51199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C655B3-8DB7-80C4-D08A-5A3E6B6A1408}"/>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15" name="TextBox 14">
            <a:extLst>
              <a:ext uri="{FF2B5EF4-FFF2-40B4-BE49-F238E27FC236}">
                <a16:creationId xmlns:a16="http://schemas.microsoft.com/office/drawing/2014/main" id="{43EE26A7-A039-3C63-044C-86086B9C4334}"/>
              </a:ext>
            </a:extLst>
          </p:cNvPr>
          <p:cNvSpPr txBox="1"/>
          <p:nvPr/>
        </p:nvSpPr>
        <p:spPr>
          <a:xfrm>
            <a:off x="10174537" y="1994519"/>
            <a:ext cx="1284506" cy="646331"/>
          </a:xfrm>
          <a:prstGeom prst="rect">
            <a:avLst/>
          </a:prstGeom>
          <a:solidFill>
            <a:schemeClr val="bg1"/>
          </a:solidFill>
        </p:spPr>
        <p:txBody>
          <a:bodyPr wrap="square" rtlCol="0">
            <a:spAutoFit/>
          </a:bodyPr>
          <a:lstStyle/>
          <a:p>
            <a:r>
              <a:rPr lang="en-US" b="1">
                <a:solidFill>
                  <a:schemeClr val="accent6"/>
                </a:solidFill>
              </a:rPr>
              <a:t>Left ERIC</a:t>
            </a:r>
            <a:br>
              <a:rPr lang="en-US" b="1">
                <a:solidFill>
                  <a:schemeClr val="accent6"/>
                </a:solidFill>
              </a:rPr>
            </a:br>
            <a:r>
              <a:rPr lang="en-US" b="1">
                <a:solidFill>
                  <a:schemeClr val="accent6"/>
                </a:solidFill>
              </a:rPr>
              <a:t>Mar. 2023</a:t>
            </a:r>
          </a:p>
        </p:txBody>
      </p:sp>
      <p:cxnSp>
        <p:nvCxnSpPr>
          <p:cNvPr id="18" name="Straight Arrow Connector 17">
            <a:extLst>
              <a:ext uri="{FF2B5EF4-FFF2-40B4-BE49-F238E27FC236}">
                <a16:creationId xmlns:a16="http://schemas.microsoft.com/office/drawing/2014/main" id="{C30791E2-3752-E594-16E0-9166C7768B54}"/>
              </a:ext>
            </a:extLst>
          </p:cNvPr>
          <p:cNvCxnSpPr>
            <a:cxnSpLocks/>
          </p:cNvCxnSpPr>
          <p:nvPr/>
        </p:nvCxnSpPr>
        <p:spPr>
          <a:xfrm flipV="1">
            <a:off x="10135736" y="2007433"/>
            <a:ext cx="0" cy="49331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4CE309B-6571-6A36-B5B3-70DCF14AEAF8}"/>
              </a:ext>
            </a:extLst>
          </p:cNvPr>
          <p:cNvPicPr>
            <a:picLocks noChangeAspect="1"/>
          </p:cNvPicPr>
          <p:nvPr/>
        </p:nvPicPr>
        <p:blipFill>
          <a:blip r:embed="rId4"/>
          <a:stretch>
            <a:fillRect/>
          </a:stretch>
        </p:blipFill>
        <p:spPr>
          <a:xfrm>
            <a:off x="1018894" y="1789255"/>
            <a:ext cx="2888087" cy="4916005"/>
          </a:xfrm>
          <a:prstGeom prst="rect">
            <a:avLst/>
          </a:prstGeom>
        </p:spPr>
      </p:pic>
      <p:cxnSp>
        <p:nvCxnSpPr>
          <p:cNvPr id="14" name="Straight Arrow Connector 13">
            <a:extLst>
              <a:ext uri="{FF2B5EF4-FFF2-40B4-BE49-F238E27FC236}">
                <a16:creationId xmlns:a16="http://schemas.microsoft.com/office/drawing/2014/main" id="{4AC8FD87-8FC3-9240-0960-4B6C13CEF2DB}"/>
              </a:ext>
            </a:extLst>
          </p:cNvPr>
          <p:cNvCxnSpPr>
            <a:cxnSpLocks/>
          </p:cNvCxnSpPr>
          <p:nvPr/>
        </p:nvCxnSpPr>
        <p:spPr>
          <a:xfrm flipH="1">
            <a:off x="10393766" y="5033451"/>
            <a:ext cx="343578" cy="33532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90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660094-23CB-7CD5-1137-14DC6EB74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And now is declining?</a:t>
            </a:r>
          </a:p>
        </p:txBody>
      </p:sp>
      <p:sp>
        <p:nvSpPr>
          <p:cNvPr id="11" name="Rectangle 10">
            <a:extLst>
              <a:ext uri="{FF2B5EF4-FFF2-40B4-BE49-F238E27FC236}">
                <a16:creationId xmlns:a16="http://schemas.microsoft.com/office/drawing/2014/main" id="{A4A4AFBA-AD12-6427-F818-B6DBEB26DABD}"/>
              </a:ext>
            </a:extLst>
          </p:cNvPr>
          <p:cNvSpPr/>
          <p:nvPr/>
        </p:nvSpPr>
        <p:spPr>
          <a:xfrm>
            <a:off x="10479880" y="356616"/>
            <a:ext cx="25176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A0A314-2582-DE2A-BF1F-7C2B4AE7AFE0}"/>
              </a:ext>
            </a:extLst>
          </p:cNvPr>
          <p:cNvPicPr>
            <a:picLocks noChangeAspect="1"/>
          </p:cNvPicPr>
          <p:nvPr/>
        </p:nvPicPr>
        <p:blipFill>
          <a:blip r:embed="rId4"/>
          <a:stretch>
            <a:fillRect/>
          </a:stretch>
        </p:blipFill>
        <p:spPr>
          <a:xfrm>
            <a:off x="1004835" y="2498341"/>
            <a:ext cx="4292264" cy="3994534"/>
          </a:xfrm>
          <a:prstGeom prst="rect">
            <a:avLst/>
          </a:prstGeom>
        </p:spPr>
      </p:pic>
    </p:spTree>
    <p:extLst>
      <p:ext uri="{BB962C8B-B14F-4D97-AF65-F5344CB8AC3E}">
        <p14:creationId xmlns:p14="http://schemas.microsoft.com/office/powerpoint/2010/main" val="324418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 through Social Security Administration or the states?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1E6EE9-DE08-085A-F3A9-5C2F74C48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46697" y="1255756"/>
            <a:ext cx="5638376" cy="2585323"/>
          </a:xfrm>
          <a:prstGeom prst="rect">
            <a:avLst/>
          </a:prstGeom>
          <a:noFill/>
        </p:spPr>
        <p:txBody>
          <a:bodyPr wrap="square" rtlCol="0">
            <a:spAutoFit/>
          </a:bodyPr>
          <a:lstStyle/>
          <a:p>
            <a:pPr algn="l"/>
            <a:r>
              <a:rPr lang="en-US">
                <a:solidFill>
                  <a:srgbClr val="363737"/>
                </a:solidFill>
                <a:highlight>
                  <a:srgbClr val="FFFFFF"/>
                </a:highlight>
                <a:latin typeface="Spectral"/>
              </a:rPr>
              <a:t>The HAVV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been </a:t>
            </a:r>
          </a:p>
          <a:p>
            <a:pPr algn="l"/>
            <a:r>
              <a:rPr lang="en-US">
                <a:solidFill>
                  <a:srgbClr val="363737"/>
                </a:solidFill>
                <a:highlight>
                  <a:srgbClr val="FFFFFF"/>
                </a:highlight>
                <a:latin typeface="Spectral"/>
              </a:rPr>
              <a:t>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a:t>
            </a:r>
            <a:br>
              <a:rPr lang="en-US">
                <a:solidFill>
                  <a:srgbClr val="363737"/>
                </a:solidFill>
                <a:highlight>
                  <a:srgbClr val="FFFFFF"/>
                </a:highlight>
                <a:latin typeface="Spectral"/>
              </a:rPr>
            </a:br>
            <a:r>
              <a:rPr lang="en-US">
                <a:solidFill>
                  <a:srgbClr val="363737"/>
                </a:solidFill>
                <a:highlight>
                  <a:srgbClr val="FFFFFF"/>
                </a:highlight>
                <a:latin typeface="Spectral"/>
              </a:rPr>
              <a:t>were </a:t>
            </a:r>
            <a:r>
              <a:rPr lang="en-US">
                <a:solidFill>
                  <a:srgbClr val="0070C0"/>
                </a:solidFill>
                <a:highlight>
                  <a:srgbClr val="FFFFFF"/>
                </a:highlight>
                <a:latin typeface="Spectral"/>
              </a:rPr>
              <a:t>37,181 transactions,</a:t>
            </a:r>
            <a:r>
              <a:rPr lang="en-US">
                <a:solidFill>
                  <a:srgbClr val="363737"/>
                </a:solidFill>
                <a:highlight>
                  <a:srgbClr val="FFFFFF"/>
                </a:highlight>
                <a:latin typeface="Spectral"/>
              </a:rPr>
              <a:t> </a:t>
            </a:r>
            <a:br>
              <a:rPr lang="en-US">
                <a:solidFill>
                  <a:srgbClr val="363737"/>
                </a:solidFill>
                <a:highlight>
                  <a:srgbClr val="FFFFFF"/>
                </a:highlight>
                <a:latin typeface="Spectral"/>
              </a:rPr>
            </a:b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 and </a:t>
            </a:r>
            <a:br>
              <a:rPr lang="en-US">
                <a:solidFill>
                  <a:srgbClr val="363737"/>
                </a:solidFill>
                <a:highlight>
                  <a:srgbClr val="FFFFFF"/>
                </a:highlight>
                <a:latin typeface="Spectral"/>
              </a:rPr>
            </a:br>
            <a:r>
              <a:rPr lang="en-US">
                <a:solidFill>
                  <a:srgbClr val="363737"/>
                </a:solidFill>
                <a:highlight>
                  <a:srgbClr val="FFFFFF"/>
                </a:highlight>
                <a:latin typeface="Spectral"/>
              </a:rPr>
              <a:t>23 of </a:t>
            </a:r>
            <a:r>
              <a:rPr lang="en-US" b="1">
                <a:solidFill>
                  <a:srgbClr val="363737"/>
                </a:solidFill>
                <a:highlight>
                  <a:srgbClr val="FFFFFF"/>
                </a:highlight>
                <a:latin typeface="Spectral"/>
              </a:rPr>
              <a:t>551 matches were deceased </a:t>
            </a:r>
            <a:r>
              <a:rPr lang="en-US">
                <a:solidFill>
                  <a:srgbClr val="363737"/>
                </a:solidFill>
                <a:highlight>
                  <a:srgbClr val="FFFFFF"/>
                </a:highlight>
                <a:latin typeface="Spectral"/>
              </a:rPr>
              <a:t>(4%).</a:t>
            </a:r>
            <a:br>
              <a:rPr lang="en-US">
                <a:solidFill>
                  <a:srgbClr val="363737"/>
                </a:solidFill>
                <a:highlight>
                  <a:srgbClr val="FFFFFF"/>
                </a:highlight>
                <a:latin typeface="Spectral"/>
              </a:rPr>
            </a:br>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p:txBody>
      </p:sp>
      <p:sp>
        <p:nvSpPr>
          <p:cNvPr id="6" name="Rectangle 5">
            <a:extLst>
              <a:ext uri="{FF2B5EF4-FFF2-40B4-BE49-F238E27FC236}">
                <a16:creationId xmlns:a16="http://schemas.microsoft.com/office/drawing/2014/main" id="{4A0CCA42-F85C-B6D5-E1B8-6809514CDDE2}"/>
              </a:ext>
            </a:extLst>
          </p:cNvPr>
          <p:cNvSpPr/>
          <p:nvPr/>
        </p:nvSpPr>
        <p:spPr>
          <a:xfrm>
            <a:off x="6481764" y="2468720"/>
            <a:ext cx="4212430"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C29068-40F2-25D2-3A43-6B31290E8002}"/>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20" name="Picture 19">
            <a:extLst>
              <a:ext uri="{FF2B5EF4-FFF2-40B4-BE49-F238E27FC236}">
                <a16:creationId xmlns:a16="http://schemas.microsoft.com/office/drawing/2014/main" id="{9721F30A-1D99-2B1E-4DD5-3018C9EF43A6}"/>
              </a:ext>
            </a:extLst>
          </p:cNvPr>
          <p:cNvPicPr>
            <a:picLocks noChangeAspect="1"/>
          </p:cNvPicPr>
          <p:nvPr/>
        </p:nvPicPr>
        <p:blipFill>
          <a:blip r:embed="rId4"/>
          <a:stretch>
            <a:fillRect/>
          </a:stretch>
        </p:blipFill>
        <p:spPr>
          <a:xfrm>
            <a:off x="1054929" y="3206121"/>
            <a:ext cx="3927544" cy="3421454"/>
          </a:xfrm>
          <a:prstGeom prst="rect">
            <a:avLst/>
          </a:prstGeom>
        </p:spPr>
      </p:pic>
    </p:spTree>
    <p:extLst>
      <p:ext uri="{BB962C8B-B14F-4D97-AF65-F5344CB8AC3E}">
        <p14:creationId xmlns:p14="http://schemas.microsoft.com/office/powerpoint/2010/main" val="1193540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Hampshire</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5" name="Picture 4">
            <a:extLst>
              <a:ext uri="{FF2B5EF4-FFF2-40B4-BE49-F238E27FC236}">
                <a16:creationId xmlns:a16="http://schemas.microsoft.com/office/drawing/2014/main" id="{80DFFB22-8F12-999A-9C84-EC3762505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143482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59DD1-A782-028B-795D-BE24BD94A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Mexico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3362028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Kentucky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endParaRPr lang="en-US"/>
          </a:p>
        </p:txBody>
      </p:sp>
    </p:spTree>
    <p:extLst>
      <p:ext uri="{BB962C8B-B14F-4D97-AF65-F5344CB8AC3E}">
        <p14:creationId xmlns:p14="http://schemas.microsoft.com/office/powerpoint/2010/main" val="997456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404CD2E-EC7F-B702-C48B-EE4DED377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2640C1-0A45-D506-5BC6-CA590B163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sp>
        <p:nvSpPr>
          <p:cNvPr id="7" name="Rectangle 6">
            <a:extLst>
              <a:ext uri="{FF2B5EF4-FFF2-40B4-BE49-F238E27FC236}">
                <a16:creationId xmlns:a16="http://schemas.microsoft.com/office/drawing/2014/main" id="{8B95C6D3-0058-040D-0E06-6817DAA4223D}"/>
              </a:ext>
            </a:extLst>
          </p:cNvPr>
          <p:cNvSpPr/>
          <p:nvPr/>
        </p:nvSpPr>
        <p:spPr>
          <a:xfrm>
            <a:off x="10443273" y="365760"/>
            <a:ext cx="10287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877015"/>
            <a:ext cx="1648052" cy="60783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6688483-F7CD-78D9-C914-C5732ED74BA3}"/>
              </a:ext>
            </a:extLst>
          </p:cNvPr>
          <p:cNvPicPr>
            <a:picLocks noChangeAspect="1"/>
          </p:cNvPicPr>
          <p:nvPr/>
        </p:nvPicPr>
        <p:blipFill>
          <a:blip r:embed="rId4"/>
          <a:stretch>
            <a:fillRect/>
          </a:stretch>
        </p:blipFill>
        <p:spPr>
          <a:xfrm>
            <a:off x="984427" y="2533167"/>
            <a:ext cx="4326875" cy="4141966"/>
          </a:xfrm>
          <a:prstGeom prst="rect">
            <a:avLst/>
          </a:prstGeom>
        </p:spPr>
      </p:pic>
    </p:spTree>
    <p:extLst>
      <p:ext uri="{BB962C8B-B14F-4D97-AF65-F5344CB8AC3E}">
        <p14:creationId xmlns:p14="http://schemas.microsoft.com/office/powerpoint/2010/main" val="1601401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9D47-832C-BFDC-8164-5B60AF3AD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0D5EE-7572-194E-36BC-1909C4D4A56C}"/>
              </a:ext>
            </a:extLst>
          </p:cNvPr>
          <p:cNvSpPr>
            <a:spLocks noGrp="1"/>
          </p:cNvSpPr>
          <p:nvPr>
            <p:ph type="title"/>
          </p:nvPr>
        </p:nvSpPr>
        <p:spPr/>
        <p:txBody>
          <a:bodyPr/>
          <a:lstStyle/>
          <a:p>
            <a:r>
              <a:rPr lang="en-US" b="1">
                <a:solidFill>
                  <a:srgbClr val="0070C0"/>
                </a:solidFill>
              </a:rPr>
              <a:t>North Dakota</a:t>
            </a:r>
          </a:p>
        </p:txBody>
      </p:sp>
      <p:sp>
        <p:nvSpPr>
          <p:cNvPr id="4" name="Slide Number Placeholder 3">
            <a:extLst>
              <a:ext uri="{FF2B5EF4-FFF2-40B4-BE49-F238E27FC236}">
                <a16:creationId xmlns:a16="http://schemas.microsoft.com/office/drawing/2014/main" id="{1A5BD1DD-6378-9407-F373-7CCCBCF5D58B}"/>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7B1E8A68-E87C-D510-55BA-BD994918FBF8}"/>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1494801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27C0F-4966-9EEE-3F00-2A908E648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pic>
        <p:nvPicPr>
          <p:cNvPr id="17" name="Picture 16">
            <a:extLst>
              <a:ext uri="{FF2B5EF4-FFF2-40B4-BE49-F238E27FC236}">
                <a16:creationId xmlns:a16="http://schemas.microsoft.com/office/drawing/2014/main" id="{2A207268-1B3A-6A91-EAE3-16B515E61E18}"/>
              </a:ext>
            </a:extLst>
          </p:cNvPr>
          <p:cNvPicPr>
            <a:picLocks noChangeAspect="1"/>
          </p:cNvPicPr>
          <p:nvPr/>
        </p:nvPicPr>
        <p:blipFill>
          <a:blip r:embed="rId4"/>
          <a:stretch>
            <a:fillRect/>
          </a:stretch>
        </p:blipFill>
        <p:spPr>
          <a:xfrm>
            <a:off x="1045967" y="2407599"/>
            <a:ext cx="2535433" cy="4355744"/>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a:xfrm>
            <a:off x="838200" y="28430"/>
            <a:ext cx="10515600" cy="1325563"/>
          </a:xfrm>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69790" y="930271"/>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Since April 20 Ohio shows ~75%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HAVV transactions</a:t>
            </a:r>
            <a:endParaRPr lang="en-US"/>
          </a:p>
        </p:txBody>
      </p:sp>
      <p:sp>
        <p:nvSpPr>
          <p:cNvPr id="6" name="Rectangle 5">
            <a:extLst>
              <a:ext uri="{FF2B5EF4-FFF2-40B4-BE49-F238E27FC236}">
                <a16:creationId xmlns:a16="http://schemas.microsoft.com/office/drawing/2014/main" id="{6B6924FE-2225-CAF7-096F-C42ADD149F11}"/>
              </a:ext>
            </a:extLst>
          </p:cNvPr>
          <p:cNvSpPr/>
          <p:nvPr/>
        </p:nvSpPr>
        <p:spPr>
          <a:xfrm>
            <a:off x="10467278" y="2552665"/>
            <a:ext cx="20072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826D33-6A1B-6695-2136-D3FA1377FDB9}"/>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3316224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Oklahoma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pic>
        <p:nvPicPr>
          <p:cNvPr id="5" name="Picture 4">
            <a:extLst>
              <a:ext uri="{FF2B5EF4-FFF2-40B4-BE49-F238E27FC236}">
                <a16:creationId xmlns:a16="http://schemas.microsoft.com/office/drawing/2014/main" id="{960E1C0E-85FA-5244-A5A5-399A2F454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322997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9DAA88-8563-9EBF-1163-4AE20BCBFDE1}"/>
              </a:ext>
            </a:extLst>
          </p:cNvPr>
          <p:cNvSpPr txBox="1"/>
          <p:nvPr/>
        </p:nvSpPr>
        <p:spPr>
          <a:xfrm>
            <a:off x="9215036" y="101382"/>
            <a:ext cx="2592056" cy="646331"/>
          </a:xfrm>
          <a:prstGeom prst="rect">
            <a:avLst/>
          </a:prstGeom>
          <a:noFill/>
        </p:spPr>
        <p:txBody>
          <a:bodyPr wrap="none" rtlCol="0">
            <a:spAutoFit/>
          </a:bodyPr>
          <a:lstStyle/>
          <a:p>
            <a:r>
              <a:rPr lang="en-US">
                <a:hlinkClick r:id="rId5"/>
              </a:rPr>
              <a:t>www.ssa.gov/open/havv/</a:t>
            </a:r>
            <a:endParaRPr lang="en-US"/>
          </a:p>
          <a:p>
            <a:r>
              <a:rPr lang="en-US"/>
              <a:t>Week:  July 13, 2024</a:t>
            </a:r>
          </a:p>
        </p:txBody>
      </p: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F7598B5-F53C-2638-673C-EBC94E66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a:solidFill>
                  <a:srgbClr val="363737"/>
                </a:solidFill>
                <a:highlight>
                  <a:srgbClr val="FFFFFF"/>
                </a:highlight>
                <a:latin typeface="Spectral"/>
              </a:rPr>
              <a:t>Oregon’s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since 2019.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In 2023 the nonmatch rate was sometimes over  40%.!!</a:t>
            </a:r>
            <a:endParaRPr lang="en-US"/>
          </a:p>
        </p:txBody>
      </p:sp>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DDC37B-68CB-68FA-E80E-50498AE8A83D}"/>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68710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1A0F9F-ECBB-05F8-42DD-61E08A368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pic>
        <p:nvPicPr>
          <p:cNvPr id="16" name="Picture 15">
            <a:extLst>
              <a:ext uri="{FF2B5EF4-FFF2-40B4-BE49-F238E27FC236}">
                <a16:creationId xmlns:a16="http://schemas.microsoft.com/office/drawing/2014/main" id="{721454C5-C235-80B3-47FE-BB6AF265EC35}"/>
              </a:ext>
            </a:extLst>
          </p:cNvPr>
          <p:cNvPicPr>
            <a:picLocks noChangeAspect="1"/>
          </p:cNvPicPr>
          <p:nvPr/>
        </p:nvPicPr>
        <p:blipFill>
          <a:blip r:embed="rId4"/>
          <a:stretch>
            <a:fillRect/>
          </a:stretch>
        </p:blipFill>
        <p:spPr>
          <a:xfrm>
            <a:off x="930013" y="4032534"/>
            <a:ext cx="3371823" cy="2483608"/>
          </a:xfrm>
          <a:prstGeom prst="rect">
            <a:avLst/>
          </a:prstGeom>
        </p:spPr>
      </p:pic>
      <p:pic>
        <p:nvPicPr>
          <p:cNvPr id="20" name="Picture 19">
            <a:extLst>
              <a:ext uri="{FF2B5EF4-FFF2-40B4-BE49-F238E27FC236}">
                <a16:creationId xmlns:a16="http://schemas.microsoft.com/office/drawing/2014/main" id="{91330CBC-8C71-80C7-8A19-A7FAB5D85609}"/>
              </a:ext>
            </a:extLst>
          </p:cNvPr>
          <p:cNvPicPr>
            <a:picLocks noChangeAspect="1"/>
          </p:cNvPicPr>
          <p:nvPr/>
        </p:nvPicPr>
        <p:blipFill>
          <a:blip r:embed="rId5"/>
          <a:stretch>
            <a:fillRect/>
          </a:stretch>
        </p:blipFill>
        <p:spPr>
          <a:xfrm>
            <a:off x="961999" y="3033712"/>
            <a:ext cx="3509085" cy="720785"/>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HAVV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923D08-E8F4-3B0C-0A46-6643F217A455}"/>
              </a:ext>
            </a:extLst>
          </p:cNvPr>
          <p:cNvSpPr/>
          <p:nvPr/>
        </p:nvSpPr>
        <p:spPr>
          <a:xfrm>
            <a:off x="930013" y="3349429"/>
            <a:ext cx="2762223" cy="15072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3FD440-544E-B0E3-2BD0-58919BBF51D4}"/>
              </a:ext>
            </a:extLst>
          </p:cNvPr>
          <p:cNvSpPr/>
          <p:nvPr/>
        </p:nvSpPr>
        <p:spPr>
          <a:xfrm>
            <a:off x="943867" y="4300733"/>
            <a:ext cx="1871256" cy="97092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12C56E-C511-CE2D-465C-66B9F1CB863C}"/>
              </a:ext>
            </a:extLst>
          </p:cNvPr>
          <p:cNvPicPr>
            <a:picLocks noChangeAspect="1"/>
          </p:cNvPicPr>
          <p:nvPr/>
        </p:nvPicPr>
        <p:blipFill>
          <a:blip r:embed="rId6"/>
          <a:stretch>
            <a:fillRect/>
          </a:stretch>
        </p:blipFill>
        <p:spPr>
          <a:xfrm>
            <a:off x="930013" y="2734672"/>
            <a:ext cx="3509085" cy="275348"/>
          </a:xfrm>
          <a:prstGeom prst="rect">
            <a:avLst/>
          </a:prstGeom>
        </p:spPr>
      </p:pic>
      <p:sp>
        <p:nvSpPr>
          <p:cNvPr id="3" name="TextBox 2">
            <a:extLst>
              <a:ext uri="{FF2B5EF4-FFF2-40B4-BE49-F238E27FC236}">
                <a16:creationId xmlns:a16="http://schemas.microsoft.com/office/drawing/2014/main" id="{F428BAEA-160E-4796-E030-04DAA788267B}"/>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2095339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089DBC-A638-8410-F1B1-6F594C0C5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All-time record high weekly HAVV transactions the last three weeks.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30+% mismatch rate with Social Security  data in three recent weeks.</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572660" y="1315233"/>
            <a:ext cx="1248700" cy="43993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2" y="2474895"/>
            <a:ext cx="37056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8F2E78-1B0E-DB60-E8D4-F284F8DF054B}"/>
              </a:ext>
            </a:extLst>
          </p:cNvPr>
          <p:cNvSpPr/>
          <p:nvPr/>
        </p:nvSpPr>
        <p:spPr>
          <a:xfrm>
            <a:off x="10577946" y="356616"/>
            <a:ext cx="12053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2133B69-1C61-D6D9-00A8-EA1CA4A986E8}"/>
              </a:ext>
            </a:extLst>
          </p:cNvPr>
          <p:cNvPicPr>
            <a:picLocks noChangeAspect="1"/>
          </p:cNvPicPr>
          <p:nvPr/>
        </p:nvPicPr>
        <p:blipFill>
          <a:blip r:embed="rId4"/>
          <a:stretch>
            <a:fillRect/>
          </a:stretch>
        </p:blipFill>
        <p:spPr>
          <a:xfrm>
            <a:off x="1020514" y="3147543"/>
            <a:ext cx="4290788" cy="3116097"/>
          </a:xfrm>
          <a:prstGeom prst="rect">
            <a:avLst/>
          </a:prstGeom>
        </p:spPr>
      </p:pic>
      <p:sp>
        <p:nvSpPr>
          <p:cNvPr id="23" name="TextBox 22">
            <a:extLst>
              <a:ext uri="{FF2B5EF4-FFF2-40B4-BE49-F238E27FC236}">
                <a16:creationId xmlns:a16="http://schemas.microsoft.com/office/drawing/2014/main" id="{DDEC1FD0-F646-84AC-C082-79ABC9929C5E}"/>
              </a:ext>
            </a:extLst>
          </p:cNvPr>
          <p:cNvSpPr txBox="1"/>
          <p:nvPr/>
        </p:nvSpPr>
        <p:spPr>
          <a:xfrm>
            <a:off x="2852092" y="15274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Tree>
    <p:extLst>
      <p:ext uri="{BB962C8B-B14F-4D97-AF65-F5344CB8AC3E}">
        <p14:creationId xmlns:p14="http://schemas.microsoft.com/office/powerpoint/2010/main" val="2795430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5" name="TextBox 4">
            <a:extLst>
              <a:ext uri="{FF2B5EF4-FFF2-40B4-BE49-F238E27FC236}">
                <a16:creationId xmlns:a16="http://schemas.microsoft.com/office/drawing/2014/main" id="{8FA055A1-C557-5068-CA92-C9C5B0D9B719}"/>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342797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525303B-8870-62B2-BCC5-47A5CB944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C3DC0-99E8-8CFE-F16C-71EF86CB7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4DA8E-0C14-5E20-EFEB-DCEA5892C661}"/>
              </a:ext>
            </a:extLst>
          </p:cNvPr>
          <p:cNvSpPr>
            <a:spLocks noGrp="1"/>
          </p:cNvSpPr>
          <p:nvPr>
            <p:ph type="title"/>
          </p:nvPr>
        </p:nvSpPr>
        <p:spPr/>
        <p:txBody>
          <a:bodyPr/>
          <a:lstStyle/>
          <a:p>
            <a:r>
              <a:rPr lang="en-US" b="1">
                <a:solidFill>
                  <a:srgbClr val="0070C0"/>
                </a:solidFill>
              </a:rPr>
              <a:t>Tennessee</a:t>
            </a:r>
          </a:p>
        </p:txBody>
      </p:sp>
      <p:sp>
        <p:nvSpPr>
          <p:cNvPr id="4" name="Slide Number Placeholder 3">
            <a:extLst>
              <a:ext uri="{FF2B5EF4-FFF2-40B4-BE49-F238E27FC236}">
                <a16:creationId xmlns:a16="http://schemas.microsoft.com/office/drawing/2014/main" id="{5E979764-C72F-AE16-B241-3EB73DF54895}"/>
              </a:ext>
            </a:extLst>
          </p:cNvPr>
          <p:cNvSpPr>
            <a:spLocks noGrp="1"/>
          </p:cNvSpPr>
          <p:nvPr>
            <p:ph type="sldNum" sz="quarter" idx="12"/>
          </p:nvPr>
        </p:nvSpPr>
        <p:spPr/>
        <p:txBody>
          <a:bodyPr/>
          <a:lstStyle/>
          <a:p>
            <a:fld id="{DE006E5C-12E9-419C-94E8-3FE945C12AF0}" type="slidenum">
              <a:rPr lang="en-US" smtClean="0"/>
              <a:t>55</a:t>
            </a:fld>
            <a:endParaRPr lang="en-US"/>
          </a:p>
        </p:txBody>
      </p:sp>
      <p:sp>
        <p:nvSpPr>
          <p:cNvPr id="5" name="TextBox 4">
            <a:extLst>
              <a:ext uri="{FF2B5EF4-FFF2-40B4-BE49-F238E27FC236}">
                <a16:creationId xmlns:a16="http://schemas.microsoft.com/office/drawing/2014/main" id="{386BC2D1-65D9-A2E0-3805-89ED19E3FA11}"/>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315707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4D33B12-72EC-E18D-A3DD-C9C30355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788853" y="670100"/>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sp>
        <p:nvSpPr>
          <p:cNvPr id="8" name="Rectangle 7">
            <a:extLst>
              <a:ext uri="{FF2B5EF4-FFF2-40B4-BE49-F238E27FC236}">
                <a16:creationId xmlns:a16="http://schemas.microsoft.com/office/drawing/2014/main" id="{DC679EC6-95E2-21BC-BE59-216E18312362}"/>
              </a:ext>
            </a:extLst>
          </p:cNvPr>
          <p:cNvSpPr/>
          <p:nvPr/>
        </p:nvSpPr>
        <p:spPr>
          <a:xfrm>
            <a:off x="9868930" y="2527408"/>
            <a:ext cx="8909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389362"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617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74782A3-DD61-2CE4-06DF-8ECC46277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78A0715F-5484-887B-15A1-3CC189276CDE}"/>
              </a:ext>
            </a:extLst>
          </p:cNvPr>
          <p:cNvSpPr/>
          <p:nvPr/>
        </p:nvSpPr>
        <p:spPr>
          <a:xfrm>
            <a:off x="9193328" y="2560360"/>
            <a:ext cx="1541728"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26558"/>
            <a:ext cx="1541727" cy="42468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58</a:t>
            </a:fld>
            <a:endParaRPr lang="en-US"/>
          </a:p>
        </p:txBody>
      </p:sp>
      <p:sp>
        <p:nvSpPr>
          <p:cNvPr id="5" name="Title 1">
            <a:extLst>
              <a:ext uri="{FF2B5EF4-FFF2-40B4-BE49-F238E27FC236}">
                <a16:creationId xmlns:a16="http://schemas.microsoft.com/office/drawing/2014/main" id="{7E5C501D-2714-09C2-9A3F-3B461BE6CB74}"/>
              </a:ext>
            </a:extLst>
          </p:cNvPr>
          <p:cNvSpPr>
            <a:spLocks noGrp="1"/>
          </p:cNvSpPr>
          <p:nvPr>
            <p:ph type="title"/>
          </p:nvPr>
        </p:nvSpPr>
        <p:spPr>
          <a:xfrm>
            <a:off x="838200" y="365125"/>
            <a:ext cx="10515600" cy="1325563"/>
          </a:xfrm>
        </p:spPr>
        <p:txBody>
          <a:bodyPr/>
          <a:lstStyle/>
          <a:p>
            <a:r>
              <a:rPr lang="en-US" b="1">
                <a:solidFill>
                  <a:srgbClr val="0070C0"/>
                </a:solidFill>
              </a:rPr>
              <a:t>Vermont</a:t>
            </a:r>
          </a:p>
        </p:txBody>
      </p:sp>
      <p:pic>
        <p:nvPicPr>
          <p:cNvPr id="6" name="Picture 5">
            <a:extLst>
              <a:ext uri="{FF2B5EF4-FFF2-40B4-BE49-F238E27FC236}">
                <a16:creationId xmlns:a16="http://schemas.microsoft.com/office/drawing/2014/main" id="{1C238FBF-C448-E4F6-FD76-EFA20C1A9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87232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34D9-976A-41A0-F06D-D75885225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D9B24-91EB-B962-3920-7EC745DC5A71}"/>
              </a:ext>
            </a:extLst>
          </p:cNvPr>
          <p:cNvSpPr>
            <a:spLocks noGrp="1"/>
          </p:cNvSpPr>
          <p:nvPr>
            <p:ph type="title"/>
          </p:nvPr>
        </p:nvSpPr>
        <p:spPr/>
        <p:txBody>
          <a:bodyPr/>
          <a:lstStyle/>
          <a:p>
            <a:r>
              <a:rPr lang="en-US" b="1">
                <a:solidFill>
                  <a:srgbClr val="0070C0"/>
                </a:solidFill>
              </a:rPr>
              <a:t>Virginia</a:t>
            </a:r>
          </a:p>
        </p:txBody>
      </p:sp>
      <p:sp>
        <p:nvSpPr>
          <p:cNvPr id="4" name="Slide Number Placeholder 3">
            <a:extLst>
              <a:ext uri="{FF2B5EF4-FFF2-40B4-BE49-F238E27FC236}">
                <a16:creationId xmlns:a16="http://schemas.microsoft.com/office/drawing/2014/main" id="{07DB2659-BBB6-18DB-3F14-0BB1A294A39A}"/>
              </a:ext>
            </a:extLst>
          </p:cNvPr>
          <p:cNvSpPr>
            <a:spLocks noGrp="1"/>
          </p:cNvSpPr>
          <p:nvPr>
            <p:ph type="sldNum" sz="quarter" idx="12"/>
          </p:nvPr>
        </p:nvSpPr>
        <p:spPr/>
        <p:txBody>
          <a:bodyPr/>
          <a:lstStyle/>
          <a:p>
            <a:fld id="{DE006E5C-12E9-419C-94E8-3FE945C12AF0}" type="slidenum">
              <a:rPr lang="en-US" smtClean="0"/>
              <a:t>59</a:t>
            </a:fld>
            <a:endParaRPr lang="en-US"/>
          </a:p>
        </p:txBody>
      </p:sp>
      <p:sp>
        <p:nvSpPr>
          <p:cNvPr id="5" name="TextBox 4">
            <a:extLst>
              <a:ext uri="{FF2B5EF4-FFF2-40B4-BE49-F238E27FC236}">
                <a16:creationId xmlns:a16="http://schemas.microsoft.com/office/drawing/2014/main" id="{1B38DF08-1CB7-1629-0985-7665C9C43CE6}"/>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2896182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3A5219-38E0-1AD8-C224-D9885C58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60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7A87B-8C91-E09F-4EEE-39A547A6D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8BDF7-3A2D-A344-C81D-13EBAF944156}"/>
              </a:ext>
            </a:extLst>
          </p:cNvPr>
          <p:cNvSpPr>
            <a:spLocks noGrp="1"/>
          </p:cNvSpPr>
          <p:nvPr>
            <p:ph type="title"/>
          </p:nvPr>
        </p:nvSpPr>
        <p:spPr/>
        <p:txBody>
          <a:bodyPr/>
          <a:lstStyle/>
          <a:p>
            <a:r>
              <a:rPr lang="en-US" b="1">
                <a:solidFill>
                  <a:srgbClr val="0070C0"/>
                </a:solidFill>
              </a:rPr>
              <a:t>West Virginia</a:t>
            </a:r>
          </a:p>
        </p:txBody>
      </p:sp>
      <p:sp>
        <p:nvSpPr>
          <p:cNvPr id="4" name="Slide Number Placeholder 3">
            <a:extLst>
              <a:ext uri="{FF2B5EF4-FFF2-40B4-BE49-F238E27FC236}">
                <a16:creationId xmlns:a16="http://schemas.microsoft.com/office/drawing/2014/main" id="{51B039E5-406B-ADC7-51D3-F66B85C5FE91}"/>
              </a:ext>
            </a:extLst>
          </p:cNvPr>
          <p:cNvSpPr>
            <a:spLocks noGrp="1"/>
          </p:cNvSpPr>
          <p:nvPr>
            <p:ph type="sldNum" sz="quarter" idx="12"/>
          </p:nvPr>
        </p:nvSpPr>
        <p:spPr/>
        <p:txBody>
          <a:bodyPr/>
          <a:lstStyle/>
          <a:p>
            <a:fld id="{DE006E5C-12E9-419C-94E8-3FE945C12AF0}" type="slidenum">
              <a:rPr lang="en-US" smtClean="0"/>
              <a:t>61</a:t>
            </a:fld>
            <a:endParaRPr lang="en-US"/>
          </a:p>
        </p:txBody>
      </p:sp>
      <p:sp>
        <p:nvSpPr>
          <p:cNvPr id="5" name="TextBox 4">
            <a:extLst>
              <a:ext uri="{FF2B5EF4-FFF2-40B4-BE49-F238E27FC236}">
                <a16:creationId xmlns:a16="http://schemas.microsoft.com/office/drawing/2014/main" id="{27946B38-A84D-14C3-70B5-EE8AA7F2CA36}"/>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Not participating in HAVV.</a:t>
            </a:r>
          </a:p>
          <a:p>
            <a:pPr algn="l"/>
            <a:r>
              <a:rPr lang="en-US" b="0" i="0">
                <a:solidFill>
                  <a:srgbClr val="363737"/>
                </a:solidFill>
                <a:effectLst/>
                <a:highlight>
                  <a:srgbClr val="FFFFFF"/>
                </a:highlight>
                <a:latin typeface="Spectral"/>
              </a:rPr>
              <a:t>All zeros for HAVV data.</a:t>
            </a:r>
          </a:p>
        </p:txBody>
      </p:sp>
    </p:spTree>
    <p:extLst>
      <p:ext uri="{BB962C8B-B14F-4D97-AF65-F5344CB8AC3E}">
        <p14:creationId xmlns:p14="http://schemas.microsoft.com/office/powerpoint/2010/main" val="1007946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B3A6B6-7CF8-CB2D-093F-ECF03D9CF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62</a:t>
            </a:fld>
            <a:endParaRPr lang="en-US"/>
          </a:p>
        </p:txBody>
      </p:sp>
      <p:sp>
        <p:nvSpPr>
          <p:cNvPr id="2" name="Title 1">
            <a:extLst>
              <a:ext uri="{FF2B5EF4-FFF2-40B4-BE49-F238E27FC236}">
                <a16:creationId xmlns:a16="http://schemas.microsoft.com/office/drawing/2014/main" id="{5A21630B-0E4B-E20D-8EE1-9A0977A0FEFD}"/>
              </a:ext>
            </a:extLst>
          </p:cNvPr>
          <p:cNvSpPr>
            <a:spLocks noGrp="1"/>
          </p:cNvSpPr>
          <p:nvPr>
            <p:ph type="title"/>
          </p:nvPr>
        </p:nvSpPr>
        <p:spPr>
          <a:xfrm>
            <a:off x="838200" y="365125"/>
            <a:ext cx="10515600" cy="1325563"/>
          </a:xfrm>
        </p:spPr>
        <p:txBody>
          <a:bodyPr/>
          <a:lstStyle/>
          <a:p>
            <a:r>
              <a:rPr lang="en-US" b="1">
                <a:solidFill>
                  <a:srgbClr val="0070C0"/>
                </a:solidFill>
              </a:rPr>
              <a:t>Wisconsin</a:t>
            </a:r>
          </a:p>
        </p:txBody>
      </p:sp>
      <p:sp>
        <p:nvSpPr>
          <p:cNvPr id="5" name="TextBox 4">
            <a:extLst>
              <a:ext uri="{FF2B5EF4-FFF2-40B4-BE49-F238E27FC236}">
                <a16:creationId xmlns:a16="http://schemas.microsoft.com/office/drawing/2014/main" id="{3FF77008-3C71-903F-9932-ADC681F1ED6A}"/>
              </a:ext>
            </a:extLst>
          </p:cNvPr>
          <p:cNvSpPr txBox="1"/>
          <p:nvPr/>
        </p:nvSpPr>
        <p:spPr>
          <a:xfrm>
            <a:off x="914399" y="1371600"/>
            <a:ext cx="3892731"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In week ending Jan 13, 2024 there were</a:t>
            </a:r>
            <a:br>
              <a:rPr lang="en-US" b="0" i="0">
                <a:solidFill>
                  <a:srgbClr val="363737"/>
                </a:solidFill>
                <a:effectLst/>
                <a:highlight>
                  <a:srgbClr val="FFFFFF"/>
                </a:highlight>
                <a:latin typeface="Spectral"/>
              </a:rPr>
            </a:br>
            <a:r>
              <a:rPr lang="en-US" b="0" i="0">
                <a:solidFill>
                  <a:srgbClr val="363737"/>
                </a:solidFill>
                <a:effectLst/>
                <a:highlight>
                  <a:srgbClr val="FFFFFF"/>
                </a:highlight>
                <a:latin typeface="Spectral"/>
              </a:rPr>
              <a:t>53 transactions, 52 matches with 24 matching deceased (46%).</a:t>
            </a:r>
            <a:endParaRPr lang="en-US"/>
          </a:p>
        </p:txBody>
      </p:sp>
    </p:spTree>
    <p:extLst>
      <p:ext uri="{BB962C8B-B14F-4D97-AF65-F5344CB8AC3E}">
        <p14:creationId xmlns:p14="http://schemas.microsoft.com/office/powerpoint/2010/main" val="2634183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63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1880661-6560-FDAC-5915-E3ACF6256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Tree>
    <p:extLst>
      <p:ext uri="{BB962C8B-B14F-4D97-AF65-F5344CB8AC3E}">
        <p14:creationId xmlns:p14="http://schemas.microsoft.com/office/powerpoint/2010/main" val="245309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64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4601</TotalTime>
  <Words>7564</Words>
  <Application>Microsoft Office PowerPoint</Application>
  <PresentationFormat>Widescreen</PresentationFormat>
  <Paragraphs>871</Paragraphs>
  <Slides>64</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inherit</vt:lpstr>
      <vt:lpstr>Spectral</vt:lpstr>
      <vt:lpstr>Times New Roman</vt:lpstr>
      <vt:lpstr>TwitterChirp</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Alabama</vt:lpstr>
      <vt:lpstr>Alaska</vt:lpstr>
      <vt:lpstr>Arizona</vt:lpstr>
      <vt:lpstr>Arkansas</vt:lpstr>
      <vt:lpstr>California</vt:lpstr>
      <vt:lpstr>Colorado</vt:lpstr>
      <vt:lpstr>Connecticut</vt:lpstr>
      <vt:lpstr>Delaware</vt:lpstr>
      <vt:lpstr>District of Columbia</vt:lpstr>
      <vt:lpstr>Florida</vt:lpstr>
      <vt:lpstr>Georgia</vt:lpstr>
      <vt:lpstr>Hawaii</vt:lpstr>
      <vt:lpstr>Idaho</vt:lpstr>
      <vt:lpstr>Illinois</vt:lpstr>
      <vt:lpstr>Illinois</vt:lpstr>
      <vt:lpstr>Indiana</vt:lpstr>
      <vt:lpstr>Iowa</vt:lpstr>
      <vt:lpstr>Kansas</vt:lpstr>
      <vt:lpstr>Kentucky</vt:lpstr>
      <vt:lpstr>Louisiana</vt:lpstr>
      <vt:lpstr>Maine</vt:lpstr>
      <vt:lpstr>Maryland</vt:lpstr>
      <vt:lpstr>Massachusetts</vt:lpstr>
      <vt:lpstr>Michigan</vt:lpstr>
      <vt:lpstr>Minnesota</vt:lpstr>
      <vt:lpstr>Mississippi</vt:lpstr>
      <vt:lpstr>Missouri</vt:lpstr>
      <vt:lpstr>Montana</vt:lpstr>
      <vt:lpstr>Nebraska</vt:lpstr>
      <vt:lpstr>Nevada</vt:lpstr>
      <vt:lpstr>New Hampshire</vt:lpstr>
      <vt:lpstr>New Jersey</vt:lpstr>
      <vt:lpstr>New Mexico</vt:lpstr>
      <vt:lpstr>Kentucky</vt:lpstr>
      <vt:lpstr>New York</vt:lpstr>
      <vt:lpstr>North Carolina</vt:lpstr>
      <vt:lpstr>North Dakota</vt:lpstr>
      <vt:lpstr>Ohio</vt:lpstr>
      <vt:lpstr>Oklahoma</vt:lpstr>
      <vt:lpstr>Oregon</vt:lpstr>
      <vt:lpstr>Pennsylvania</vt:lpstr>
      <vt:lpstr>Rhode Island</vt:lpstr>
      <vt:lpstr>South Carolina</vt:lpstr>
      <vt:lpstr>South Dakota</vt:lpstr>
      <vt:lpstr>Tennessee</vt:lpstr>
      <vt:lpstr>Texas</vt:lpstr>
      <vt:lpstr>Utah</vt:lpstr>
      <vt:lpstr>Vermont</vt:lpstr>
      <vt:lpstr>Virginia</vt:lpstr>
      <vt:lpstr>Washington</vt:lpstr>
      <vt:lpstr>West Virginia</vt:lpstr>
      <vt:lpstr>Wisconsin</vt:lpstr>
      <vt:lpstr>Wyoming</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184</cp:revision>
  <dcterms:created xsi:type="dcterms:W3CDTF">2024-07-20T05:06:15Z</dcterms:created>
  <dcterms:modified xsi:type="dcterms:W3CDTF">2025-02-10T07:12:10Z</dcterms:modified>
</cp:coreProperties>
</file>